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002445-BCC6-4602-A4BD-C432F49CD13D}">
          <p14:sldIdLst>
            <p14:sldId id="256"/>
            <p14:sldId id="257"/>
            <p14:sldId id="258"/>
            <p14:sldId id="259"/>
          </p14:sldIdLst>
        </p14:section>
        <p14:section name="Untitled Section" id="{7B84A78B-C981-4189-A754-98C4ABAE3ED4}">
          <p14:sldIdLst>
            <p14:sldId id="260"/>
            <p14:sldId id="261"/>
            <p14:sldId id="262"/>
            <p14:sldId id="263"/>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4" autoAdjust="0"/>
    <p:restoredTop sz="94660"/>
  </p:normalViewPr>
  <p:slideViewPr>
    <p:cSldViewPr snapToGrid="0">
      <p:cViewPr varScale="1">
        <p:scale>
          <a:sx n="87" d="100"/>
          <a:sy n="87" d="100"/>
        </p:scale>
        <p:origin x="57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3/31/2020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3/31/2020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3/31/2020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3/31/2020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3/31/2020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68217-1871-47BE-BAEE-61B1F6C8A968}"/>
              </a:ext>
            </a:extLst>
          </p:cNvPr>
          <p:cNvSpPr>
            <a:spLocks noGrp="1"/>
          </p:cNvSpPr>
          <p:nvPr>
            <p:ph type="ctrTitle"/>
          </p:nvPr>
        </p:nvSpPr>
        <p:spPr/>
        <p:txBody>
          <a:bodyPr/>
          <a:lstStyle/>
          <a:p>
            <a:r>
              <a:rPr lang="en-US" dirty="0"/>
              <a:t>B.Com-1</a:t>
            </a:r>
            <a:br>
              <a:rPr lang="en-US" dirty="0"/>
            </a:br>
            <a:r>
              <a:rPr lang="en-US" dirty="0"/>
              <a:t>Advanced Financial Accounting Semester-2</a:t>
            </a:r>
            <a:endParaRPr lang="en-IN" dirty="0"/>
          </a:p>
        </p:txBody>
      </p:sp>
      <p:sp>
        <p:nvSpPr>
          <p:cNvPr id="3" name="Subtitle 2">
            <a:extLst>
              <a:ext uri="{FF2B5EF4-FFF2-40B4-BE49-F238E27FC236}">
                <a16:creationId xmlns:a16="http://schemas.microsoft.com/office/drawing/2014/main" id="{8D9464CF-5379-43E5-BE66-1B5061C51ED4}"/>
              </a:ext>
            </a:extLst>
          </p:cNvPr>
          <p:cNvSpPr>
            <a:spLocks noGrp="1"/>
          </p:cNvSpPr>
          <p:nvPr>
            <p:ph type="subTitle" idx="1"/>
          </p:nvPr>
        </p:nvSpPr>
        <p:spPr/>
        <p:txBody>
          <a:bodyPr/>
          <a:lstStyle/>
          <a:p>
            <a:r>
              <a:rPr lang="en-US" dirty="0"/>
              <a:t>Topic Name- partnership accounts distribution of profits</a:t>
            </a:r>
            <a:endParaRPr lang="en-IN" dirty="0"/>
          </a:p>
        </p:txBody>
      </p:sp>
    </p:spTree>
    <p:extLst>
      <p:ext uri="{BB962C8B-B14F-4D97-AF65-F5344CB8AC3E}">
        <p14:creationId xmlns:p14="http://schemas.microsoft.com/office/powerpoint/2010/main" val="3243515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18300-652D-4520-9931-6A00F9190D82}"/>
              </a:ext>
            </a:extLst>
          </p:cNvPr>
          <p:cNvSpPr>
            <a:spLocks noGrp="1"/>
          </p:cNvSpPr>
          <p:nvPr>
            <p:ph type="title"/>
          </p:nvPr>
        </p:nvSpPr>
        <p:spPr>
          <a:xfrm>
            <a:off x="1097280" y="988906"/>
            <a:ext cx="10058400" cy="748454"/>
          </a:xfrm>
        </p:spPr>
        <p:txBody>
          <a:bodyPr>
            <a:normAutofit fontScale="90000"/>
          </a:bodyPr>
          <a:lstStyle/>
          <a:p>
            <a:r>
              <a:rPr lang="en-US" sz="2400" dirty="0"/>
              <a:t>6. </a:t>
            </a:r>
            <a:r>
              <a:rPr lang="en-US" sz="2400" b="1" u="sng" dirty="0"/>
              <a:t>Interest on Loan:- </a:t>
            </a:r>
            <a:r>
              <a:rPr lang="en-US" sz="2400" dirty="0"/>
              <a:t>Interest at the rate of 6% per annum is to be allowed on every partner’s loan to the firm. Such interest shall be paid even if there are loss to the firm.</a:t>
            </a:r>
            <a:endParaRPr lang="en-IN" sz="2400" dirty="0"/>
          </a:p>
        </p:txBody>
      </p:sp>
      <p:sp>
        <p:nvSpPr>
          <p:cNvPr id="3" name="Content Placeholder 2">
            <a:extLst>
              <a:ext uri="{FF2B5EF4-FFF2-40B4-BE49-F238E27FC236}">
                <a16:creationId xmlns:a16="http://schemas.microsoft.com/office/drawing/2014/main" id="{9ABCDB07-5065-45DB-986A-E061346DEE48}"/>
              </a:ext>
            </a:extLst>
          </p:cNvPr>
          <p:cNvSpPr>
            <a:spLocks noGrp="1"/>
          </p:cNvSpPr>
          <p:nvPr>
            <p:ph idx="1"/>
          </p:nvPr>
        </p:nvSpPr>
        <p:spPr/>
        <p:txBody>
          <a:bodyPr/>
          <a:lstStyle/>
          <a:p>
            <a:r>
              <a:rPr lang="en-US" dirty="0"/>
              <a:t>7</a:t>
            </a:r>
            <a:r>
              <a:rPr lang="en-US" b="1" dirty="0"/>
              <a:t>. Each partner can participate in the conduct of business.</a:t>
            </a:r>
          </a:p>
          <a:p>
            <a:r>
              <a:rPr lang="en-US" b="1" dirty="0"/>
              <a:t>8.Each partner can inspect the books of firm and can take a copy of the same.</a:t>
            </a:r>
          </a:p>
          <a:p>
            <a:endParaRPr lang="en-US" dirty="0"/>
          </a:p>
          <a:p>
            <a:r>
              <a:rPr lang="en-US" dirty="0"/>
              <a:t>It should be remembered that partners may change any of the above provisions coming to a common agreement.</a:t>
            </a:r>
            <a:endParaRPr lang="en-IN" dirty="0"/>
          </a:p>
        </p:txBody>
      </p:sp>
    </p:spTree>
    <p:extLst>
      <p:ext uri="{BB962C8B-B14F-4D97-AF65-F5344CB8AC3E}">
        <p14:creationId xmlns:p14="http://schemas.microsoft.com/office/powerpoint/2010/main" val="2435948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F539-E999-4395-9569-2C7EB91108AF}"/>
              </a:ext>
            </a:extLst>
          </p:cNvPr>
          <p:cNvSpPr>
            <a:spLocks noGrp="1"/>
          </p:cNvSpPr>
          <p:nvPr>
            <p:ph type="title"/>
          </p:nvPr>
        </p:nvSpPr>
        <p:spPr>
          <a:xfrm>
            <a:off x="3866856" y="2447778"/>
            <a:ext cx="10058400" cy="1113106"/>
          </a:xfrm>
        </p:spPr>
        <p:txBody>
          <a:bodyPr>
            <a:normAutofit/>
          </a:bodyPr>
          <a:lstStyle/>
          <a:p>
            <a:r>
              <a:rPr lang="en-US" sz="6000" dirty="0"/>
              <a:t>THANKYOU</a:t>
            </a:r>
            <a:endParaRPr lang="en-IN" sz="6000" dirty="0"/>
          </a:p>
        </p:txBody>
      </p:sp>
    </p:spTree>
    <p:extLst>
      <p:ext uri="{BB962C8B-B14F-4D97-AF65-F5344CB8AC3E}">
        <p14:creationId xmlns:p14="http://schemas.microsoft.com/office/powerpoint/2010/main" val="325994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A50DB-D642-4BB7-86DA-FB99656BA4FA}"/>
              </a:ext>
            </a:extLst>
          </p:cNvPr>
          <p:cNvSpPr>
            <a:spLocks noGrp="1"/>
          </p:cNvSpPr>
          <p:nvPr>
            <p:ph type="title"/>
          </p:nvPr>
        </p:nvSpPr>
        <p:spPr/>
        <p:txBody>
          <a:bodyPr>
            <a:normAutofit/>
          </a:bodyPr>
          <a:lstStyle/>
          <a:p>
            <a:r>
              <a:rPr lang="en-US" sz="3600" b="1" u="sng" dirty="0"/>
              <a:t>PARTNERSHIP ACCOUNTS- DISTRIBUTION OF PROFITS</a:t>
            </a:r>
            <a:endParaRPr lang="en-IN" sz="3600" b="1" u="sng" dirty="0"/>
          </a:p>
        </p:txBody>
      </p:sp>
      <p:sp>
        <p:nvSpPr>
          <p:cNvPr id="3" name="Content Placeholder 2">
            <a:extLst>
              <a:ext uri="{FF2B5EF4-FFF2-40B4-BE49-F238E27FC236}">
                <a16:creationId xmlns:a16="http://schemas.microsoft.com/office/drawing/2014/main" id="{7F9AC636-FF27-4DD4-BD55-6675DA4B9323}"/>
              </a:ext>
            </a:extLst>
          </p:cNvPr>
          <p:cNvSpPr>
            <a:spLocks noGrp="1"/>
          </p:cNvSpPr>
          <p:nvPr>
            <p:ph idx="1"/>
          </p:nvPr>
        </p:nvSpPr>
        <p:spPr/>
        <p:txBody>
          <a:bodyPr/>
          <a:lstStyle/>
          <a:p>
            <a:r>
              <a:rPr lang="en-US" sz="2400" b="1" u="sng" dirty="0"/>
              <a:t>Nature of Partnership Firm:-  </a:t>
            </a:r>
            <a:r>
              <a:rPr lang="en-US" sz="2400" dirty="0"/>
              <a:t>There are certain limitations of a sole trader. In a sole trading concern only one man invests capital, undertakes the risk involved In the business and controls the whole affairs of the business. But one man’s capital, skill, controlling and risk taking capacity are generally limited. Therefore, some persons may combine and entre into an agreement to form a partnership.</a:t>
            </a:r>
          </a:p>
          <a:p>
            <a:pPr marL="0" indent="0">
              <a:buNone/>
            </a:pPr>
            <a:r>
              <a:rPr lang="en-US" sz="2400" b="1" u="sng" dirty="0"/>
              <a:t> </a:t>
            </a:r>
            <a:r>
              <a:rPr lang="en-US" sz="2400" dirty="0"/>
              <a:t>Partnership is a relation of mutual trust and faith. In order to maintain this trust, it is necessary that the partnership accounts to be maintained in an honest, accurate and equitable manner. Partnership account should be present a true and fair picture of the partnership business. For this purpose it is necessary to study the definition of partnership as given in the Partnership Act and the relevant provisions of the Partnership </a:t>
            </a:r>
            <a:r>
              <a:rPr lang="en-US" dirty="0"/>
              <a:t>Act </a:t>
            </a:r>
            <a:r>
              <a:rPr lang="en-US" sz="2400" dirty="0"/>
              <a:t>which affect the partnership accounts.</a:t>
            </a:r>
            <a:r>
              <a:rPr lang="en-IN" sz="2400" b="1" u="sng" dirty="0"/>
              <a:t>  </a:t>
            </a:r>
            <a:r>
              <a:rPr lang="en-IN" b="1" u="sng" dirty="0"/>
              <a:t>                                                                                                                                                               </a:t>
            </a:r>
            <a:endParaRPr lang="en-US" dirty="0"/>
          </a:p>
        </p:txBody>
      </p:sp>
    </p:spTree>
    <p:extLst>
      <p:ext uri="{BB962C8B-B14F-4D97-AF65-F5344CB8AC3E}">
        <p14:creationId xmlns:p14="http://schemas.microsoft.com/office/powerpoint/2010/main" val="401678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84D7-6C91-432E-AEF8-7E9AA3C9DB71}"/>
              </a:ext>
            </a:extLst>
          </p:cNvPr>
          <p:cNvSpPr>
            <a:spLocks noGrp="1"/>
          </p:cNvSpPr>
          <p:nvPr>
            <p:ph type="title"/>
          </p:nvPr>
        </p:nvSpPr>
        <p:spPr/>
        <p:txBody>
          <a:bodyPr/>
          <a:lstStyle/>
          <a:p>
            <a:r>
              <a:rPr lang="en-US" b="1" u="sng" dirty="0"/>
              <a:t>Definition of Partnership:- </a:t>
            </a:r>
            <a:endParaRPr lang="en-IN" b="1" u="sng" dirty="0"/>
          </a:p>
        </p:txBody>
      </p:sp>
      <p:sp>
        <p:nvSpPr>
          <p:cNvPr id="3" name="Content Placeholder 2">
            <a:extLst>
              <a:ext uri="{FF2B5EF4-FFF2-40B4-BE49-F238E27FC236}">
                <a16:creationId xmlns:a16="http://schemas.microsoft.com/office/drawing/2014/main" id="{50B7072A-3103-45A1-B568-1D8F9DCC9956}"/>
              </a:ext>
            </a:extLst>
          </p:cNvPr>
          <p:cNvSpPr>
            <a:spLocks noGrp="1"/>
          </p:cNvSpPr>
          <p:nvPr>
            <p:ph idx="1"/>
          </p:nvPr>
        </p:nvSpPr>
        <p:spPr>
          <a:xfrm>
            <a:off x="1097280" y="2615184"/>
            <a:ext cx="10058400" cy="2340864"/>
          </a:xfrm>
        </p:spPr>
        <p:txBody>
          <a:bodyPr>
            <a:normAutofit/>
          </a:bodyPr>
          <a:lstStyle/>
          <a:p>
            <a:r>
              <a:rPr lang="en-US" sz="2800" dirty="0"/>
              <a:t>Section 4 of the Indian Partnership Act, 1932, defines partnership as follows:-</a:t>
            </a:r>
          </a:p>
          <a:p>
            <a:r>
              <a:rPr lang="en-US" sz="2800" dirty="0"/>
              <a:t>‘’Partnership is the relation between persons who have agreed to share the profits of a business carried on by all or any of them acting for all.’’</a:t>
            </a:r>
            <a:endParaRPr lang="en-IN" sz="2800" dirty="0"/>
          </a:p>
        </p:txBody>
      </p:sp>
    </p:spTree>
    <p:extLst>
      <p:ext uri="{BB962C8B-B14F-4D97-AF65-F5344CB8AC3E}">
        <p14:creationId xmlns:p14="http://schemas.microsoft.com/office/powerpoint/2010/main" val="395624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D3C45-5027-4DF3-B6FE-0DF996741A4E}"/>
              </a:ext>
            </a:extLst>
          </p:cNvPr>
          <p:cNvSpPr>
            <a:spLocks noGrp="1"/>
          </p:cNvSpPr>
          <p:nvPr>
            <p:ph type="title"/>
          </p:nvPr>
        </p:nvSpPr>
        <p:spPr/>
        <p:txBody>
          <a:bodyPr/>
          <a:lstStyle/>
          <a:p>
            <a:r>
              <a:rPr lang="en-US" b="1" u="sng" dirty="0"/>
              <a:t>Main features or Characteristics of Partnership:-</a:t>
            </a:r>
            <a:endParaRPr lang="en-IN" b="1" u="sng" dirty="0"/>
          </a:p>
        </p:txBody>
      </p:sp>
      <p:sp>
        <p:nvSpPr>
          <p:cNvPr id="3" name="Content Placeholder 2">
            <a:extLst>
              <a:ext uri="{FF2B5EF4-FFF2-40B4-BE49-F238E27FC236}">
                <a16:creationId xmlns:a16="http://schemas.microsoft.com/office/drawing/2014/main" id="{DC0D12F5-562D-4F20-9BD4-551ECE3AE5D8}"/>
              </a:ext>
            </a:extLst>
          </p:cNvPr>
          <p:cNvSpPr>
            <a:spLocks noGrp="1"/>
          </p:cNvSpPr>
          <p:nvPr>
            <p:ph idx="1"/>
          </p:nvPr>
        </p:nvSpPr>
        <p:spPr>
          <a:xfrm>
            <a:off x="1097280" y="1845734"/>
            <a:ext cx="10058400" cy="4399618"/>
          </a:xfrm>
        </p:spPr>
        <p:txBody>
          <a:bodyPr>
            <a:normAutofit lnSpcReduction="10000"/>
          </a:bodyPr>
          <a:lstStyle/>
          <a:p>
            <a:r>
              <a:rPr lang="en-US" dirty="0"/>
              <a:t>1. </a:t>
            </a:r>
            <a:r>
              <a:rPr lang="en-US" sz="2400" b="1" u="sng" dirty="0"/>
              <a:t>Two or more persons:- </a:t>
            </a:r>
            <a:r>
              <a:rPr lang="en-US" sz="2400" dirty="0"/>
              <a:t>There must be </a:t>
            </a:r>
            <a:r>
              <a:rPr lang="en-US" sz="2400" dirty="0" err="1"/>
              <a:t>atleast</a:t>
            </a:r>
            <a:r>
              <a:rPr lang="en-US" sz="2400" dirty="0"/>
              <a:t> two persons to form a partnership. Partnership Act does not specify the maximum number of partners, but the Indian Companies Act, 2013, restricts the number of partners to 50.</a:t>
            </a:r>
          </a:p>
          <a:p>
            <a:endParaRPr lang="en-US" sz="2400" dirty="0"/>
          </a:p>
          <a:p>
            <a:r>
              <a:rPr lang="en-US" sz="2400" dirty="0"/>
              <a:t>2. </a:t>
            </a:r>
            <a:r>
              <a:rPr lang="en-US" sz="2400" b="1" u="sng" dirty="0"/>
              <a:t>Agreement:- </a:t>
            </a:r>
            <a:r>
              <a:rPr lang="en-US" sz="2400" dirty="0"/>
              <a:t>Partnership is the result of an agreement. It must come into existence by agreement and not by the operation of law. On the contrary, a Hindu undivided family comes into existence by the operation of law, not by an agreement. Such agreement must be in written.</a:t>
            </a:r>
          </a:p>
          <a:p>
            <a:endParaRPr lang="en-US" sz="2400" dirty="0"/>
          </a:p>
          <a:p>
            <a:r>
              <a:rPr lang="en-US" sz="2400" dirty="0"/>
              <a:t>3. </a:t>
            </a:r>
            <a:r>
              <a:rPr lang="en-US" sz="2400" b="1" u="sng" dirty="0"/>
              <a:t>Profit motive and Existence of Business:- </a:t>
            </a:r>
            <a:r>
              <a:rPr lang="en-US" sz="2400" dirty="0"/>
              <a:t>Partnership can be formed for the purpose of carrying on the some business with the intention of earning profits and such business must be legal.</a:t>
            </a:r>
          </a:p>
          <a:p>
            <a:endParaRPr lang="en-IN" dirty="0"/>
          </a:p>
        </p:txBody>
      </p:sp>
    </p:spTree>
    <p:extLst>
      <p:ext uri="{BB962C8B-B14F-4D97-AF65-F5344CB8AC3E}">
        <p14:creationId xmlns:p14="http://schemas.microsoft.com/office/powerpoint/2010/main" val="4165282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83B49-C93F-4B6B-BE92-8668CC5206FA}"/>
              </a:ext>
            </a:extLst>
          </p:cNvPr>
          <p:cNvSpPr>
            <a:spLocks noGrp="1"/>
          </p:cNvSpPr>
          <p:nvPr>
            <p:ph type="title"/>
          </p:nvPr>
        </p:nvSpPr>
        <p:spPr>
          <a:xfrm>
            <a:off x="1097280" y="286603"/>
            <a:ext cx="10058400" cy="1450757"/>
          </a:xfrm>
        </p:spPr>
        <p:txBody>
          <a:bodyPr>
            <a:noAutofit/>
          </a:bodyPr>
          <a:lstStyle/>
          <a:p>
            <a:r>
              <a:rPr lang="en-US" sz="2400" dirty="0"/>
              <a:t>4.</a:t>
            </a:r>
            <a:r>
              <a:rPr lang="en-US" sz="2400" b="1" u="sng" dirty="0"/>
              <a:t>Sharing of Profits:- </a:t>
            </a:r>
            <a:r>
              <a:rPr lang="en-US" sz="2400" dirty="0"/>
              <a:t>The agreement between the partners must be aimed at the sharing the profits of the business. If some person join hands to run some charitable trust, it will not be called partnership. If a partner is deprived of his right to share the profits, he cannot be called a partner.</a:t>
            </a:r>
            <a:endParaRPr lang="en-IN" sz="2400" dirty="0"/>
          </a:p>
        </p:txBody>
      </p:sp>
      <p:sp>
        <p:nvSpPr>
          <p:cNvPr id="3" name="Content Placeholder 2">
            <a:extLst>
              <a:ext uri="{FF2B5EF4-FFF2-40B4-BE49-F238E27FC236}">
                <a16:creationId xmlns:a16="http://schemas.microsoft.com/office/drawing/2014/main" id="{A44A6F38-103D-47C7-86B3-A10340DAF0AB}"/>
              </a:ext>
            </a:extLst>
          </p:cNvPr>
          <p:cNvSpPr>
            <a:spLocks noGrp="1"/>
          </p:cNvSpPr>
          <p:nvPr>
            <p:ph idx="1"/>
          </p:nvPr>
        </p:nvSpPr>
        <p:spPr>
          <a:xfrm>
            <a:off x="1097280" y="1845734"/>
            <a:ext cx="10058400" cy="4023360"/>
          </a:xfrm>
        </p:spPr>
        <p:txBody>
          <a:bodyPr>
            <a:noAutofit/>
          </a:bodyPr>
          <a:lstStyle/>
          <a:p>
            <a:r>
              <a:rPr lang="en-US" sz="2400" dirty="0"/>
              <a:t>5. </a:t>
            </a:r>
            <a:r>
              <a:rPr lang="en-US" sz="2400" b="1" u="sng" dirty="0"/>
              <a:t>Relationship of Principal and Agent</a:t>
            </a:r>
            <a:r>
              <a:rPr lang="en-IN" sz="2400" b="1" u="sng" dirty="0"/>
              <a:t>:- </a:t>
            </a:r>
            <a:r>
              <a:rPr lang="en-IN" sz="2400" dirty="0"/>
              <a:t>Each partner is an agent as well as a partner of the firm. An agent, because he can bind the other partners by acts and a principal, because he himself can be bound by the acts of the other partners.</a:t>
            </a:r>
          </a:p>
          <a:p>
            <a:endParaRPr lang="en-US" sz="2400" dirty="0"/>
          </a:p>
          <a:p>
            <a:r>
              <a:rPr lang="en-US" sz="2400" dirty="0"/>
              <a:t>6</a:t>
            </a:r>
            <a:r>
              <a:rPr lang="en-IN" sz="2400" dirty="0"/>
              <a:t>.</a:t>
            </a:r>
            <a:r>
              <a:rPr lang="en-IN" sz="2400" b="1" u="sng" dirty="0"/>
              <a:t>Business carried on by all or any of them acting for all:- </a:t>
            </a:r>
            <a:r>
              <a:rPr lang="en-IN" sz="2400" dirty="0"/>
              <a:t>It means that each partner can participate in the conduct of business and each partner is bound by the arts of other partners in respect to the business of the firm.</a:t>
            </a:r>
          </a:p>
          <a:p>
            <a:endParaRPr lang="en-IN" sz="2400" dirty="0"/>
          </a:p>
          <a:p>
            <a:r>
              <a:rPr lang="en-IN" sz="2400" dirty="0"/>
              <a:t>Partnership cannot come into existence in the absence of any of the above mentioned essentials features. </a:t>
            </a:r>
            <a:endParaRPr lang="en-US" sz="2400" dirty="0"/>
          </a:p>
        </p:txBody>
      </p:sp>
    </p:spTree>
    <p:extLst>
      <p:ext uri="{BB962C8B-B14F-4D97-AF65-F5344CB8AC3E}">
        <p14:creationId xmlns:p14="http://schemas.microsoft.com/office/powerpoint/2010/main" val="2118479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6EAC4-B0E5-4253-A3D9-77832EE3E77A}"/>
              </a:ext>
            </a:extLst>
          </p:cNvPr>
          <p:cNvSpPr>
            <a:spLocks noGrp="1"/>
          </p:cNvSpPr>
          <p:nvPr>
            <p:ph type="title"/>
          </p:nvPr>
        </p:nvSpPr>
        <p:spPr>
          <a:xfrm>
            <a:off x="3174024" y="910857"/>
            <a:ext cx="8016826" cy="702303"/>
          </a:xfrm>
        </p:spPr>
        <p:txBody>
          <a:bodyPr>
            <a:normAutofit fontScale="90000"/>
          </a:bodyPr>
          <a:lstStyle/>
          <a:p>
            <a:r>
              <a:rPr lang="en-US" b="1" dirty="0"/>
              <a:t>PARTNERSHIP DEED</a:t>
            </a:r>
            <a:endParaRPr lang="en-IN" b="1" dirty="0"/>
          </a:p>
        </p:txBody>
      </p:sp>
      <p:sp>
        <p:nvSpPr>
          <p:cNvPr id="3" name="Content Placeholder 2">
            <a:extLst>
              <a:ext uri="{FF2B5EF4-FFF2-40B4-BE49-F238E27FC236}">
                <a16:creationId xmlns:a16="http://schemas.microsoft.com/office/drawing/2014/main" id="{8784F515-DB78-46F6-8F23-1A8613E578B5}"/>
              </a:ext>
            </a:extLst>
          </p:cNvPr>
          <p:cNvSpPr>
            <a:spLocks noGrp="1"/>
          </p:cNvSpPr>
          <p:nvPr>
            <p:ph idx="1"/>
          </p:nvPr>
        </p:nvSpPr>
        <p:spPr>
          <a:xfrm>
            <a:off x="1036320" y="1793631"/>
            <a:ext cx="10058400" cy="4475283"/>
          </a:xfrm>
        </p:spPr>
        <p:txBody>
          <a:bodyPr/>
          <a:lstStyle/>
          <a:p>
            <a:r>
              <a:rPr lang="en-US" dirty="0"/>
              <a:t>Since partnership is the outcome of an agreement, it is essential that there must be some terms and conditions agreed upon by all partners. Such terms and conditions may be either written or oral. The law does not make it compulsory to have a written agreement. However, in order to avoid all misunderstandings and disputes, it is always the best course to have a written agreement duly signed and registered under the act. Such a written document which contains the terms of agreement is called ‘</a:t>
            </a:r>
            <a:r>
              <a:rPr lang="en-US" b="1" dirty="0"/>
              <a:t>’Partnership Deed</a:t>
            </a:r>
            <a:r>
              <a:rPr lang="en-US" dirty="0"/>
              <a:t>’’. It is also called ‘</a:t>
            </a:r>
            <a:r>
              <a:rPr lang="en-US" b="1" dirty="0"/>
              <a:t>’Articles of Partnership’’. </a:t>
            </a:r>
            <a:r>
              <a:rPr lang="en-US" dirty="0"/>
              <a:t>The partnership deed should contain the following points:- </a:t>
            </a:r>
          </a:p>
          <a:p>
            <a:r>
              <a:rPr lang="en-US" b="1" dirty="0"/>
              <a:t>1. The name and address of the Partners.</a:t>
            </a:r>
          </a:p>
          <a:p>
            <a:r>
              <a:rPr lang="en-US" b="1" dirty="0"/>
              <a:t>2. Names and address of the firm.</a:t>
            </a:r>
          </a:p>
          <a:p>
            <a:r>
              <a:rPr lang="en-US" b="1" dirty="0"/>
              <a:t>3. The type and nature of the business the firm proposes to do.</a:t>
            </a:r>
          </a:p>
          <a:p>
            <a:r>
              <a:rPr lang="en-US" b="1" dirty="0"/>
              <a:t>4</a:t>
            </a:r>
            <a:r>
              <a:rPr lang="en-US" dirty="0"/>
              <a:t>. </a:t>
            </a:r>
            <a:r>
              <a:rPr lang="en-US" b="1" dirty="0"/>
              <a:t>Amount of capital to be contributed by each partner and </a:t>
            </a:r>
            <a:r>
              <a:rPr lang="en-US" dirty="0"/>
              <a:t>whether the capitals accounts will be fixed or fluctuating.</a:t>
            </a:r>
          </a:p>
          <a:p>
            <a:endParaRPr lang="en-IN" dirty="0"/>
          </a:p>
        </p:txBody>
      </p:sp>
    </p:spTree>
    <p:extLst>
      <p:ext uri="{BB962C8B-B14F-4D97-AF65-F5344CB8AC3E}">
        <p14:creationId xmlns:p14="http://schemas.microsoft.com/office/powerpoint/2010/main" val="290925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480F4-70A7-418D-8FB4-7849178D8DF5}"/>
              </a:ext>
            </a:extLst>
          </p:cNvPr>
          <p:cNvSpPr>
            <a:spLocks noGrp="1"/>
          </p:cNvSpPr>
          <p:nvPr>
            <p:ph type="title"/>
          </p:nvPr>
        </p:nvSpPr>
        <p:spPr>
          <a:xfrm>
            <a:off x="1097280" y="1125414"/>
            <a:ext cx="10058400" cy="633048"/>
          </a:xfrm>
        </p:spPr>
        <p:txBody>
          <a:bodyPr>
            <a:normAutofit fontScale="90000"/>
          </a:bodyPr>
          <a:lstStyle/>
          <a:p>
            <a:r>
              <a:rPr lang="en-US" sz="2400" dirty="0"/>
              <a:t>5. </a:t>
            </a:r>
            <a:r>
              <a:rPr lang="en-US" sz="2400" b="1" u="sng" dirty="0"/>
              <a:t>Interest on Capitals:- </a:t>
            </a:r>
            <a:r>
              <a:rPr lang="en-US" sz="2400" dirty="0"/>
              <a:t>whether the interest is to be allowed on capital, if so then rate of interest.</a:t>
            </a:r>
            <a:endParaRPr lang="en-IN" sz="2400" dirty="0"/>
          </a:p>
        </p:txBody>
      </p:sp>
      <p:sp>
        <p:nvSpPr>
          <p:cNvPr id="3" name="Content Placeholder 2">
            <a:extLst>
              <a:ext uri="{FF2B5EF4-FFF2-40B4-BE49-F238E27FC236}">
                <a16:creationId xmlns:a16="http://schemas.microsoft.com/office/drawing/2014/main" id="{27E1B84E-D8B0-4281-B766-80C6679E5D9B}"/>
              </a:ext>
            </a:extLst>
          </p:cNvPr>
          <p:cNvSpPr>
            <a:spLocks noGrp="1"/>
          </p:cNvSpPr>
          <p:nvPr>
            <p:ph idx="1"/>
          </p:nvPr>
        </p:nvSpPr>
        <p:spPr/>
        <p:txBody>
          <a:bodyPr>
            <a:normAutofit lnSpcReduction="10000"/>
          </a:bodyPr>
          <a:lstStyle/>
          <a:p>
            <a:r>
              <a:rPr lang="en-US" dirty="0"/>
              <a:t>6. </a:t>
            </a:r>
            <a:r>
              <a:rPr lang="en-US" b="1" u="sng" dirty="0"/>
              <a:t>Drawings:- </a:t>
            </a:r>
            <a:r>
              <a:rPr lang="en-US" dirty="0"/>
              <a:t>How much amount the partners are entitled to withdraw for personal use.</a:t>
            </a:r>
          </a:p>
          <a:p>
            <a:r>
              <a:rPr lang="en-US" dirty="0"/>
              <a:t>7</a:t>
            </a:r>
            <a:r>
              <a:rPr lang="en-IN" dirty="0"/>
              <a:t>. </a:t>
            </a:r>
            <a:r>
              <a:rPr lang="en-IN" b="1" u="sng" dirty="0"/>
              <a:t>Interest on Drawings:- </a:t>
            </a:r>
            <a:r>
              <a:rPr lang="en-IN" dirty="0"/>
              <a:t>whether the interest will be charged on drawings, if to do so then the rate of interest.</a:t>
            </a:r>
          </a:p>
          <a:p>
            <a:r>
              <a:rPr lang="en-US" dirty="0"/>
              <a:t>8</a:t>
            </a:r>
            <a:r>
              <a:rPr lang="en-IN" dirty="0"/>
              <a:t>. </a:t>
            </a:r>
            <a:r>
              <a:rPr lang="en-IN" b="1" u="sng" dirty="0"/>
              <a:t>Profit Sharing Ratio:- </a:t>
            </a:r>
            <a:r>
              <a:rPr lang="en-IN" dirty="0"/>
              <a:t>The ratio in which profit or losses are to be divided among the partners.</a:t>
            </a:r>
          </a:p>
          <a:p>
            <a:r>
              <a:rPr lang="en-US" dirty="0"/>
              <a:t>9</a:t>
            </a:r>
            <a:r>
              <a:rPr lang="en-IN" dirty="0"/>
              <a:t>. </a:t>
            </a:r>
            <a:r>
              <a:rPr lang="en-IN" b="1" u="sng" dirty="0"/>
              <a:t>Salary:- </a:t>
            </a:r>
            <a:r>
              <a:rPr lang="en-IN" dirty="0"/>
              <a:t>whether any partner will be paid salary for the work done by him if so, how much?</a:t>
            </a:r>
          </a:p>
          <a:p>
            <a:r>
              <a:rPr lang="en-US" dirty="0"/>
              <a:t>1</a:t>
            </a:r>
            <a:r>
              <a:rPr lang="en-IN" dirty="0"/>
              <a:t>0. </a:t>
            </a:r>
            <a:r>
              <a:rPr lang="en-IN" b="1" u="sng" dirty="0"/>
              <a:t>Goodwill:- </a:t>
            </a:r>
            <a:r>
              <a:rPr lang="en-IN" dirty="0"/>
              <a:t>Method of valuation of goodwill in case of admission or retirement of a partner</a:t>
            </a:r>
          </a:p>
          <a:p>
            <a:r>
              <a:rPr lang="en-US" dirty="0"/>
              <a:t>1</a:t>
            </a:r>
            <a:r>
              <a:rPr lang="en-IN" dirty="0"/>
              <a:t>1. </a:t>
            </a:r>
            <a:r>
              <a:rPr lang="en-IN" b="1" u="sng" dirty="0"/>
              <a:t>Accounting Period of the firm:- </a:t>
            </a:r>
            <a:r>
              <a:rPr lang="en-IN" dirty="0"/>
              <a:t>The period after which the final accounts of the firm are to be prepared. Whether yearly or half- yearly and the date is which accounts are to be closed every year.</a:t>
            </a:r>
          </a:p>
          <a:p>
            <a:r>
              <a:rPr lang="en-US" dirty="0"/>
              <a:t>1</a:t>
            </a:r>
            <a:r>
              <a:rPr lang="en-IN" dirty="0"/>
              <a:t>2.</a:t>
            </a:r>
            <a:r>
              <a:rPr lang="en-IN" b="1" u="sng" dirty="0"/>
              <a:t>Auditing:- </a:t>
            </a:r>
            <a:r>
              <a:rPr lang="en-IN" dirty="0"/>
              <a:t>whether the firm’s books will be audited or not? If so, then method of </a:t>
            </a:r>
            <a:r>
              <a:rPr lang="en-IN" dirty="0" err="1"/>
              <a:t>áuditor’s</a:t>
            </a:r>
            <a:r>
              <a:rPr lang="en-IN" dirty="0"/>
              <a:t> appointment. </a:t>
            </a:r>
            <a:endParaRPr lang="en-US" dirty="0"/>
          </a:p>
        </p:txBody>
      </p:sp>
    </p:spTree>
    <p:extLst>
      <p:ext uri="{BB962C8B-B14F-4D97-AF65-F5344CB8AC3E}">
        <p14:creationId xmlns:p14="http://schemas.microsoft.com/office/powerpoint/2010/main" val="184969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F924A-75E6-4DF6-8D51-678F33E0E549}"/>
              </a:ext>
            </a:extLst>
          </p:cNvPr>
          <p:cNvSpPr>
            <a:spLocks noGrp="1"/>
          </p:cNvSpPr>
          <p:nvPr>
            <p:ph type="title"/>
          </p:nvPr>
        </p:nvSpPr>
        <p:spPr>
          <a:xfrm>
            <a:off x="1097280" y="1055077"/>
            <a:ext cx="10058400" cy="682283"/>
          </a:xfrm>
        </p:spPr>
        <p:txBody>
          <a:bodyPr>
            <a:normAutofit fontScale="90000"/>
          </a:bodyPr>
          <a:lstStyle/>
          <a:p>
            <a:r>
              <a:rPr lang="en-US" sz="2400" dirty="0"/>
              <a:t>13. </a:t>
            </a:r>
            <a:r>
              <a:rPr lang="en-US" sz="2400" b="1" u="sng" dirty="0"/>
              <a:t>Method of recording of firm’s accounts </a:t>
            </a:r>
            <a:r>
              <a:rPr lang="en-US" sz="2400" dirty="0"/>
              <a:t>and the safe custody of the books of accounts and other documents of the firm.</a:t>
            </a:r>
            <a:endParaRPr lang="en-IN" sz="2400" dirty="0"/>
          </a:p>
        </p:txBody>
      </p:sp>
      <p:sp>
        <p:nvSpPr>
          <p:cNvPr id="3" name="Content Placeholder 2">
            <a:extLst>
              <a:ext uri="{FF2B5EF4-FFF2-40B4-BE49-F238E27FC236}">
                <a16:creationId xmlns:a16="http://schemas.microsoft.com/office/drawing/2014/main" id="{D38D10EC-D255-487D-A147-4509A2F8D42F}"/>
              </a:ext>
            </a:extLst>
          </p:cNvPr>
          <p:cNvSpPr>
            <a:spLocks noGrp="1"/>
          </p:cNvSpPr>
          <p:nvPr>
            <p:ph idx="1"/>
          </p:nvPr>
        </p:nvSpPr>
        <p:spPr>
          <a:xfrm>
            <a:off x="1097280" y="1845733"/>
            <a:ext cx="10058400" cy="4519897"/>
          </a:xfrm>
        </p:spPr>
        <p:txBody>
          <a:bodyPr/>
          <a:lstStyle/>
          <a:p>
            <a:r>
              <a:rPr lang="en-US" dirty="0"/>
              <a:t>14. </a:t>
            </a:r>
            <a:r>
              <a:rPr lang="en-US" b="1" u="sng" dirty="0"/>
              <a:t>Date of Commencement of Partnership.</a:t>
            </a:r>
          </a:p>
          <a:p>
            <a:r>
              <a:rPr lang="en-US" dirty="0"/>
              <a:t>15. </a:t>
            </a:r>
            <a:r>
              <a:rPr lang="en-US" b="1" u="sng" dirty="0"/>
              <a:t>Duration of Partnership:- </a:t>
            </a:r>
            <a:r>
              <a:rPr lang="en-US" dirty="0"/>
              <a:t>The period for which the partnership has been established and the mode of dissolution or partnership.</a:t>
            </a:r>
          </a:p>
          <a:p>
            <a:r>
              <a:rPr lang="en-US" dirty="0"/>
              <a:t>16.</a:t>
            </a:r>
            <a:r>
              <a:rPr lang="en-US" b="1" u="sng" dirty="0"/>
              <a:t>Use of Decision of Garner Vs Murray:- </a:t>
            </a:r>
            <a:r>
              <a:rPr lang="en-US" dirty="0"/>
              <a:t>Whether decision in the case of Garner Vs Murray is to apply in the case of insolvency of a partner.</a:t>
            </a:r>
          </a:p>
          <a:p>
            <a:r>
              <a:rPr lang="en-US" dirty="0"/>
              <a:t>17. </a:t>
            </a:r>
            <a:r>
              <a:rPr lang="en-US" b="1" u="sng" dirty="0"/>
              <a:t>Bank Accounts:- </a:t>
            </a:r>
            <a:r>
              <a:rPr lang="en-US" dirty="0"/>
              <a:t>whether the account in the bank will be open in firm’s name or in some other person’s name?</a:t>
            </a:r>
          </a:p>
          <a:p>
            <a:r>
              <a:rPr lang="en-US" dirty="0"/>
              <a:t>18</a:t>
            </a:r>
            <a:r>
              <a:rPr lang="en-US" b="1" u="sng" dirty="0"/>
              <a:t>.Rules to be followed in case of admission of a partner</a:t>
            </a:r>
          </a:p>
          <a:p>
            <a:r>
              <a:rPr lang="en-US" dirty="0"/>
              <a:t>19</a:t>
            </a:r>
            <a:r>
              <a:rPr lang="en-US" b="1" u="sng" dirty="0"/>
              <a:t>.Settlement of Accounts on Retirement:- </a:t>
            </a:r>
            <a:r>
              <a:rPr lang="en-US" dirty="0"/>
              <a:t>The manner in which the amount due on retirement or death of a partner will be calculated and the manner in which it will be paid.</a:t>
            </a:r>
          </a:p>
          <a:p>
            <a:r>
              <a:rPr lang="en-US" dirty="0"/>
              <a:t>20.</a:t>
            </a:r>
            <a:r>
              <a:rPr lang="en-US" b="1" u="sng" dirty="0"/>
              <a:t>Settlement of Disputes:- </a:t>
            </a:r>
            <a:r>
              <a:rPr lang="en-US" dirty="0"/>
              <a:t>In case of dispute among the partners, how the dispute will be solved.</a:t>
            </a:r>
            <a:endParaRPr lang="en-IN" dirty="0"/>
          </a:p>
        </p:txBody>
      </p:sp>
    </p:spTree>
    <p:extLst>
      <p:ext uri="{BB962C8B-B14F-4D97-AF65-F5344CB8AC3E}">
        <p14:creationId xmlns:p14="http://schemas.microsoft.com/office/powerpoint/2010/main" val="3752683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E23A-9503-4CD8-A02C-1205A926C484}"/>
              </a:ext>
            </a:extLst>
          </p:cNvPr>
          <p:cNvSpPr>
            <a:spLocks noGrp="1"/>
          </p:cNvSpPr>
          <p:nvPr>
            <p:ph type="title"/>
          </p:nvPr>
        </p:nvSpPr>
        <p:spPr>
          <a:xfrm>
            <a:off x="1097280" y="712177"/>
            <a:ext cx="10058400" cy="826477"/>
          </a:xfrm>
        </p:spPr>
        <p:txBody>
          <a:bodyPr>
            <a:noAutofit/>
          </a:bodyPr>
          <a:lstStyle/>
          <a:p>
            <a:r>
              <a:rPr lang="en-US" sz="3200" b="1" u="sng" dirty="0"/>
              <a:t>Rules Applicable in the Absence of Partnership Deed</a:t>
            </a:r>
            <a:endParaRPr lang="en-IN" sz="3200" b="1" u="sng" dirty="0"/>
          </a:p>
        </p:txBody>
      </p:sp>
      <p:sp>
        <p:nvSpPr>
          <p:cNvPr id="3" name="Content Placeholder 2">
            <a:extLst>
              <a:ext uri="{FF2B5EF4-FFF2-40B4-BE49-F238E27FC236}">
                <a16:creationId xmlns:a16="http://schemas.microsoft.com/office/drawing/2014/main" id="{B4902328-3C24-478C-B554-059C057611AE}"/>
              </a:ext>
            </a:extLst>
          </p:cNvPr>
          <p:cNvSpPr>
            <a:spLocks noGrp="1"/>
          </p:cNvSpPr>
          <p:nvPr>
            <p:ph idx="1"/>
          </p:nvPr>
        </p:nvSpPr>
        <p:spPr>
          <a:xfrm>
            <a:off x="1097280" y="1845734"/>
            <a:ext cx="10058400" cy="4023360"/>
          </a:xfrm>
        </p:spPr>
        <p:txBody>
          <a:bodyPr/>
          <a:lstStyle/>
          <a:p>
            <a:r>
              <a:rPr lang="en-US" dirty="0"/>
              <a:t>In the absence of Partnership Deed, the following provisions of Partnership Act, 1932 will be applicable:-</a:t>
            </a:r>
          </a:p>
          <a:p>
            <a:r>
              <a:rPr lang="en-US" dirty="0"/>
              <a:t>1. </a:t>
            </a:r>
            <a:r>
              <a:rPr lang="en-US" b="1" u="sng" dirty="0"/>
              <a:t>Profit sharing Ratio: </a:t>
            </a:r>
            <a:r>
              <a:rPr lang="en-US" dirty="0"/>
              <a:t>Profits and Losses are to be shared equally irrespective of their capital contribution.</a:t>
            </a:r>
          </a:p>
          <a:p>
            <a:r>
              <a:rPr lang="en-US" dirty="0"/>
              <a:t>2.</a:t>
            </a:r>
            <a:r>
              <a:rPr lang="en-US" b="1" u="sng" dirty="0"/>
              <a:t>Interest on Capital:- </a:t>
            </a:r>
            <a:r>
              <a:rPr lang="en-US" dirty="0"/>
              <a:t>No interest on capital shall be allowed to the partners. If there is provision in deed that it will be shared only when, there is profit.</a:t>
            </a:r>
          </a:p>
          <a:p>
            <a:r>
              <a:rPr lang="en-US" dirty="0"/>
              <a:t>3.</a:t>
            </a:r>
            <a:r>
              <a:rPr lang="en-US" b="1" u="sng" dirty="0"/>
              <a:t>Interset on Drawings:- </a:t>
            </a:r>
            <a:r>
              <a:rPr lang="en-US" dirty="0"/>
              <a:t>No interest is to be charged on drawings.</a:t>
            </a:r>
          </a:p>
          <a:p>
            <a:r>
              <a:rPr lang="en-US" dirty="0"/>
              <a:t>4. </a:t>
            </a:r>
            <a:r>
              <a:rPr lang="en-US" b="1" u="sng" dirty="0"/>
              <a:t>Salary to a Partner:- </a:t>
            </a:r>
            <a:r>
              <a:rPr lang="en-US" dirty="0"/>
              <a:t>No partner is entitled to any salary or commission for taking part in running the firm’s business.</a:t>
            </a:r>
          </a:p>
          <a:p>
            <a:r>
              <a:rPr lang="en-US" dirty="0"/>
              <a:t>5.</a:t>
            </a:r>
            <a:r>
              <a:rPr lang="en-US" b="1" u="sng" dirty="0"/>
              <a:t>Admission of a new Partner:- </a:t>
            </a:r>
            <a:r>
              <a:rPr lang="en-US" dirty="0"/>
              <a:t>Without the consent of all existing partners no new partner can be admitted to the firm.</a:t>
            </a:r>
            <a:endParaRPr lang="en-IN" dirty="0"/>
          </a:p>
        </p:txBody>
      </p:sp>
    </p:spTree>
    <p:extLst>
      <p:ext uri="{BB962C8B-B14F-4D97-AF65-F5344CB8AC3E}">
        <p14:creationId xmlns:p14="http://schemas.microsoft.com/office/powerpoint/2010/main" val="211856924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166</TotalTime>
  <Words>1324</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B.Com-1 Advanced Financial Accounting Semester-2</vt:lpstr>
      <vt:lpstr>PARTNERSHIP ACCOUNTS- DISTRIBUTION OF PROFITS</vt:lpstr>
      <vt:lpstr>Definition of Partnership:- </vt:lpstr>
      <vt:lpstr>Main features or Characteristics of Partnership:-</vt:lpstr>
      <vt:lpstr>4.Sharing of Profits:- The agreement between the partners must be aimed at the sharing the profits of the business. If some person join hands to run some charitable trust, it will not be called partnership. If a partner is deprived of his right to share the profits, he cannot be called a partner.</vt:lpstr>
      <vt:lpstr>PARTNERSHIP DEED</vt:lpstr>
      <vt:lpstr>5. Interest on Capitals:- whether the interest is to be allowed on capital, if so then rate of interest.</vt:lpstr>
      <vt:lpstr>13. Method of recording of firm’s accounts and the safe custody of the books of accounts and other documents of the firm.</vt:lpstr>
      <vt:lpstr>Rules Applicable in the Absence of Partnership Deed</vt:lpstr>
      <vt:lpstr>6. Interest on Loan:- Interest at the rate of 6% per annum is to be allowed on every partner’s loan to the firm. Such interest shall be paid even if there are loss to the firm.</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B.Com-1 Advanced Financial Accounting Semester-2</dc:title>
  <dc:creator>neha sehgal</dc:creator>
  <cp:lastModifiedBy>neha sehgal</cp:lastModifiedBy>
  <cp:revision>29</cp:revision>
  <dcterms:created xsi:type="dcterms:W3CDTF">2020-03-31T17:00:47Z</dcterms:created>
  <dcterms:modified xsi:type="dcterms:W3CDTF">2020-03-31T19:47:17Z</dcterms:modified>
</cp:coreProperties>
</file>