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5" r:id="rId22"/>
    <p:sldId id="287" r:id="rId23"/>
  </p:sldIdLst>
  <p:sldSz cx="9144000" cy="6858000" type="screen4x3"/>
  <p:notesSz cx="9144000" cy="6858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Wingdings 2" panose="05020102010507070707" pitchFamily="18" charset="2"/>
      <p:regular r:id="rId28"/>
    </p:embeddedFont>
    <p:embeddedFont>
      <p:font typeface="Garamond" panose="02020404030301010803" pitchFamily="18" charset="0"/>
      <p:regular r:id="rId29"/>
      <p:bold r:id="rId30"/>
      <p: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6102" y="168910"/>
            <a:ext cx="7911795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40663" y="1364869"/>
            <a:ext cx="7662672" cy="40500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0" y="677079"/>
            <a:ext cx="7460615" cy="150361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Calibri"/>
                <a:cs typeface="Calibri"/>
              </a:rPr>
              <a:t>MANAGEMENT </a:t>
            </a:r>
            <a:r>
              <a:rPr sz="3200" spc="-30" dirty="0">
                <a:latin typeface="Calibri"/>
                <a:cs typeface="Calibri"/>
              </a:rPr>
              <a:t>INFORMATION </a:t>
            </a:r>
            <a:r>
              <a:rPr sz="3200" spc="-15" dirty="0" smtClean="0">
                <a:latin typeface="Calibri"/>
                <a:cs typeface="Calibri"/>
              </a:rPr>
              <a:t>SYSTEM</a:t>
            </a:r>
            <a:r>
              <a:rPr sz="3200" spc="75" dirty="0" smtClean="0">
                <a:latin typeface="Calibri"/>
                <a:cs typeface="Calibri"/>
              </a:rPr>
              <a:t> </a:t>
            </a:r>
            <a:r>
              <a:rPr sz="3200" spc="-5" dirty="0" smtClean="0">
                <a:latin typeface="Calibri"/>
                <a:cs typeface="Calibri"/>
              </a:rPr>
              <a:t>(MIS)</a:t>
            </a:r>
            <a:r>
              <a:rPr lang="en-IN" sz="3200" dirty="0">
                <a:latin typeface="Calibri"/>
                <a:cs typeface="Calibri"/>
              </a:rPr>
              <a:t> </a:t>
            </a:r>
            <a:r>
              <a:rPr lang="en-IN" sz="3200" dirty="0" smtClean="0">
                <a:latin typeface="Calibri"/>
                <a:cs typeface="Calibri"/>
              </a:rPr>
              <a:t>COURSE – B.COM(FINAL)</a:t>
            </a:r>
          </a:p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en-IN" sz="3200" dirty="0" smtClean="0">
                <a:latin typeface="Calibri"/>
                <a:cs typeface="Calibri"/>
              </a:rPr>
              <a:t>MANAGEMENT ACCOUNTING</a:t>
            </a:r>
            <a:endParaRPr lang="en-IN"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71800" y="5638800"/>
            <a:ext cx="6019800" cy="60401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869"/>
              </a:spcBef>
            </a:pPr>
            <a:r>
              <a:rPr sz="3200" spc="-15" dirty="0">
                <a:latin typeface="Calibri"/>
                <a:cs typeface="Calibri"/>
              </a:rPr>
              <a:t>Presented </a:t>
            </a:r>
            <a:r>
              <a:rPr sz="3200" spc="-20" dirty="0">
                <a:latin typeface="Calibri"/>
                <a:cs typeface="Calibri"/>
              </a:rPr>
              <a:t>By </a:t>
            </a:r>
            <a:r>
              <a:rPr sz="3200" dirty="0">
                <a:latin typeface="Calibri"/>
                <a:cs typeface="Calibri"/>
              </a:rPr>
              <a:t>: </a:t>
            </a:r>
            <a:r>
              <a:rPr lang="en-IN" sz="3200" spc="-5" dirty="0" smtClean="0">
                <a:latin typeface="Calibri"/>
                <a:cs typeface="Calibri"/>
              </a:rPr>
              <a:t>DR. RITU CHANDNA</a:t>
            </a:r>
            <a:endParaRPr sz="3200" dirty="0">
              <a:latin typeface="Calibri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409296"/>
            <a:ext cx="4876800" cy="300090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7626" y="461899"/>
            <a:ext cx="808037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Components of </a:t>
            </a:r>
            <a:r>
              <a:rPr sz="4400" spc="-15" dirty="0"/>
              <a:t>Information</a:t>
            </a:r>
            <a:r>
              <a:rPr sz="4400" spc="-70" dirty="0"/>
              <a:t> </a:t>
            </a:r>
            <a:r>
              <a:rPr sz="4400" spc="-30" dirty="0"/>
              <a:t>System</a:t>
            </a:r>
            <a:endParaRPr sz="44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487680" indent="-369570">
              <a:lnSpc>
                <a:spcPct val="100000"/>
              </a:lnSpc>
              <a:spcBef>
                <a:spcPts val="459"/>
              </a:spcBef>
              <a:buFont typeface="Wingdings 2"/>
              <a:buChar char=""/>
              <a:tabLst>
                <a:tab pos="487680" algn="l"/>
                <a:tab pos="488315" algn="l"/>
              </a:tabLst>
            </a:pPr>
            <a:r>
              <a:rPr spc="-5" dirty="0"/>
              <a:t>Input</a:t>
            </a:r>
          </a:p>
          <a:p>
            <a:pPr marL="487680" indent="-369570">
              <a:lnSpc>
                <a:spcPct val="100000"/>
              </a:lnSpc>
              <a:spcBef>
                <a:spcPts val="365"/>
              </a:spcBef>
              <a:buFont typeface="Wingdings 2"/>
              <a:buChar char=""/>
              <a:tabLst>
                <a:tab pos="487680" algn="l"/>
                <a:tab pos="488315" algn="l"/>
              </a:tabLst>
            </a:pPr>
            <a:r>
              <a:rPr spc="-10" dirty="0"/>
              <a:t>Processor</a:t>
            </a:r>
          </a:p>
          <a:p>
            <a:pPr marL="487680" indent="-369570">
              <a:lnSpc>
                <a:spcPct val="100000"/>
              </a:lnSpc>
              <a:spcBef>
                <a:spcPts val="360"/>
              </a:spcBef>
              <a:buFont typeface="Wingdings 2"/>
              <a:buChar char=""/>
              <a:tabLst>
                <a:tab pos="487680" algn="l"/>
                <a:tab pos="488315" algn="l"/>
              </a:tabLst>
            </a:pPr>
            <a:r>
              <a:rPr spc="-5" dirty="0"/>
              <a:t>Output</a:t>
            </a:r>
          </a:p>
          <a:p>
            <a:pPr marL="487680" indent="-369570">
              <a:lnSpc>
                <a:spcPct val="100000"/>
              </a:lnSpc>
              <a:spcBef>
                <a:spcPts val="360"/>
              </a:spcBef>
              <a:buFont typeface="Wingdings 2"/>
              <a:buChar char=""/>
              <a:tabLst>
                <a:tab pos="487680" algn="l"/>
                <a:tab pos="488315" algn="l"/>
              </a:tabLst>
            </a:pPr>
            <a:r>
              <a:rPr spc="-15" dirty="0"/>
              <a:t>People</a:t>
            </a:r>
          </a:p>
          <a:p>
            <a:pPr marL="487680" indent="-369570">
              <a:lnSpc>
                <a:spcPct val="100000"/>
              </a:lnSpc>
              <a:spcBef>
                <a:spcPts val="360"/>
              </a:spcBef>
              <a:buFont typeface="Wingdings 2"/>
              <a:buChar char=""/>
              <a:tabLst>
                <a:tab pos="487680" algn="l"/>
                <a:tab pos="488315" algn="l"/>
              </a:tabLst>
            </a:pPr>
            <a:r>
              <a:rPr spc="-20" dirty="0"/>
              <a:t>Hardware(physical</a:t>
            </a:r>
            <a:r>
              <a:rPr spc="5" dirty="0"/>
              <a:t> </a:t>
            </a:r>
            <a:r>
              <a:rPr spc="-10" dirty="0"/>
              <a:t>devices)</a:t>
            </a:r>
          </a:p>
          <a:p>
            <a:pPr marL="487680" indent="-369570">
              <a:lnSpc>
                <a:spcPct val="100000"/>
              </a:lnSpc>
              <a:spcBef>
                <a:spcPts val="360"/>
              </a:spcBef>
              <a:buFont typeface="Wingdings 2"/>
              <a:buChar char=""/>
              <a:tabLst>
                <a:tab pos="487680" algn="l"/>
                <a:tab pos="488315" algn="l"/>
              </a:tabLst>
            </a:pPr>
            <a:r>
              <a:rPr spc="-15" dirty="0"/>
              <a:t>Software (information </a:t>
            </a:r>
            <a:r>
              <a:rPr spc="-10" dirty="0"/>
              <a:t>processing</a:t>
            </a:r>
            <a:r>
              <a:rPr spc="5" dirty="0"/>
              <a:t> </a:t>
            </a:r>
            <a:r>
              <a:rPr spc="-5" dirty="0"/>
              <a:t>instructions)</a:t>
            </a:r>
          </a:p>
          <a:p>
            <a:pPr marL="487680" indent="-369570">
              <a:lnSpc>
                <a:spcPct val="100000"/>
              </a:lnSpc>
              <a:spcBef>
                <a:spcPts val="360"/>
              </a:spcBef>
              <a:buFont typeface="Wingdings 2"/>
              <a:buChar char=""/>
              <a:tabLst>
                <a:tab pos="487680" algn="l"/>
                <a:tab pos="488315" algn="l"/>
              </a:tabLst>
            </a:pPr>
            <a:r>
              <a:rPr spc="-15" dirty="0"/>
              <a:t>Data</a:t>
            </a:r>
          </a:p>
          <a:p>
            <a:pPr marL="487680" indent="-369570">
              <a:lnSpc>
                <a:spcPct val="100000"/>
              </a:lnSpc>
              <a:spcBef>
                <a:spcPts val="360"/>
              </a:spcBef>
              <a:buFont typeface="Wingdings 2"/>
              <a:buChar char=""/>
              <a:tabLst>
                <a:tab pos="487680" algn="l"/>
                <a:tab pos="488315" algn="l"/>
              </a:tabLst>
            </a:pPr>
            <a:r>
              <a:rPr spc="-10" dirty="0"/>
              <a:t>Network (communication</a:t>
            </a:r>
            <a:r>
              <a:rPr spc="-25" dirty="0"/>
              <a:t> </a:t>
            </a:r>
            <a:r>
              <a:rPr spc="-5" dirty="0"/>
              <a:t>channels)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406" y="461899"/>
            <a:ext cx="763778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Management </a:t>
            </a:r>
            <a:r>
              <a:rPr sz="4400" spc="-15" dirty="0"/>
              <a:t>Information</a:t>
            </a:r>
            <a:r>
              <a:rPr sz="4400" spc="-100" dirty="0"/>
              <a:t> </a:t>
            </a:r>
            <a:r>
              <a:rPr sz="4400" spc="-30" dirty="0"/>
              <a:t>System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99540" y="1355234"/>
            <a:ext cx="7493634" cy="483806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535"/>
              </a:spcBef>
              <a:buFont typeface="Wingdings 2"/>
              <a:buChar char=""/>
              <a:tabLst>
                <a:tab pos="296545" algn="l"/>
              </a:tabLst>
            </a:pPr>
            <a:r>
              <a:rPr sz="3000" dirty="0">
                <a:latin typeface="Calibri"/>
                <a:cs typeface="Calibri"/>
              </a:rPr>
              <a:t>A </a:t>
            </a:r>
            <a:r>
              <a:rPr sz="3000" spc="-10" dirty="0">
                <a:latin typeface="Calibri"/>
                <a:cs typeface="Calibri"/>
              </a:rPr>
              <a:t>management </a:t>
            </a:r>
            <a:r>
              <a:rPr sz="3000" spc="-15" dirty="0">
                <a:latin typeface="Calibri"/>
                <a:cs typeface="Calibri"/>
              </a:rPr>
              <a:t>Information </a:t>
            </a:r>
            <a:r>
              <a:rPr sz="3000" spc="-25" dirty="0">
                <a:latin typeface="Calibri"/>
                <a:cs typeface="Calibri"/>
              </a:rPr>
              <a:t>System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is</a:t>
            </a:r>
            <a:endParaRPr sz="3000">
              <a:latin typeface="Calibri"/>
              <a:cs typeface="Calibri"/>
            </a:endParaRPr>
          </a:p>
          <a:p>
            <a:pPr marL="880744" lvl="1" indent="-292735">
              <a:lnSpc>
                <a:spcPct val="100000"/>
              </a:lnSpc>
              <a:spcBef>
                <a:spcPts val="320"/>
              </a:spcBef>
              <a:buFont typeface="Wingdings"/>
              <a:buChar char=""/>
              <a:tabLst>
                <a:tab pos="881380" algn="l"/>
              </a:tabLst>
            </a:pPr>
            <a:r>
              <a:rPr sz="2200" spc="-5" dirty="0">
                <a:latin typeface="Calibri"/>
                <a:cs typeface="Calibri"/>
              </a:rPr>
              <a:t>An </a:t>
            </a:r>
            <a:r>
              <a:rPr sz="2200" spc="-20" dirty="0">
                <a:latin typeface="Calibri"/>
                <a:cs typeface="Calibri"/>
              </a:rPr>
              <a:t>integrated </a:t>
            </a:r>
            <a:r>
              <a:rPr sz="2200" spc="-5" dirty="0">
                <a:latin typeface="Calibri"/>
                <a:cs typeface="Calibri"/>
              </a:rPr>
              <a:t>user-machine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system</a:t>
            </a:r>
            <a:endParaRPr sz="2200">
              <a:latin typeface="Calibri"/>
              <a:cs typeface="Calibri"/>
            </a:endParaRPr>
          </a:p>
          <a:p>
            <a:pPr marL="880744" lvl="1" indent="-292735">
              <a:lnSpc>
                <a:spcPct val="100000"/>
              </a:lnSpc>
              <a:spcBef>
                <a:spcPts val="270"/>
              </a:spcBef>
              <a:buFont typeface="Wingdings"/>
              <a:buChar char=""/>
              <a:tabLst>
                <a:tab pos="881380" algn="l"/>
              </a:tabLst>
            </a:pPr>
            <a:r>
              <a:rPr sz="2200" spc="-15" dirty="0">
                <a:latin typeface="Calibri"/>
                <a:cs typeface="Calibri"/>
              </a:rPr>
              <a:t>For </a:t>
            </a:r>
            <a:r>
              <a:rPr sz="2200" spc="-10" dirty="0">
                <a:latin typeface="Calibri"/>
                <a:cs typeface="Calibri"/>
              </a:rPr>
              <a:t>providing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information</a:t>
            </a:r>
            <a:endParaRPr sz="2200">
              <a:latin typeface="Calibri"/>
              <a:cs typeface="Calibri"/>
            </a:endParaRPr>
          </a:p>
          <a:p>
            <a:pPr marL="817244" marR="461645" lvl="1" indent="-228600">
              <a:lnSpc>
                <a:spcPts val="2380"/>
              </a:lnSpc>
              <a:spcBef>
                <a:spcPts val="560"/>
              </a:spcBef>
              <a:buFont typeface="Wingdings"/>
              <a:buChar char=""/>
              <a:tabLst>
                <a:tab pos="881380" algn="l"/>
              </a:tabLst>
            </a:pPr>
            <a:r>
              <a:rPr sz="2200" spc="-100" dirty="0">
                <a:latin typeface="Calibri"/>
                <a:cs typeface="Calibri"/>
              </a:rPr>
              <a:t>To </a:t>
            </a:r>
            <a:r>
              <a:rPr sz="2200" spc="-10" dirty="0">
                <a:latin typeface="Calibri"/>
                <a:cs typeface="Calibri"/>
              </a:rPr>
              <a:t>support </a:t>
            </a: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operations, management, </a:t>
            </a:r>
            <a:r>
              <a:rPr sz="2200" spc="-5" dirty="0">
                <a:latin typeface="Calibri"/>
                <a:cs typeface="Calibri"/>
              </a:rPr>
              <a:t>analysis, and  decision-making</a:t>
            </a:r>
            <a:r>
              <a:rPr sz="2200" spc="-10" dirty="0">
                <a:latin typeface="Calibri"/>
                <a:cs typeface="Calibri"/>
              </a:rPr>
              <a:t> functions</a:t>
            </a:r>
            <a:endParaRPr sz="2200">
              <a:latin typeface="Calibri"/>
              <a:cs typeface="Calibri"/>
            </a:endParaRPr>
          </a:p>
          <a:p>
            <a:pPr marL="880744" lvl="1" indent="-292735">
              <a:lnSpc>
                <a:spcPct val="100000"/>
              </a:lnSpc>
              <a:spcBef>
                <a:spcPts val="225"/>
              </a:spcBef>
              <a:buFont typeface="Wingdings"/>
              <a:buChar char=""/>
              <a:tabLst>
                <a:tab pos="881380" algn="l"/>
              </a:tabLst>
            </a:pPr>
            <a:r>
              <a:rPr sz="2200" spc="-5" dirty="0">
                <a:latin typeface="Calibri"/>
                <a:cs typeface="Calibri"/>
              </a:rPr>
              <a:t>In an</a:t>
            </a:r>
            <a:r>
              <a:rPr sz="2200" spc="-15" dirty="0">
                <a:latin typeface="Calibri"/>
                <a:cs typeface="Calibri"/>
              </a:rPr>
              <a:t> organization</a:t>
            </a:r>
            <a:endParaRPr sz="22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Font typeface="Wingdings"/>
              <a:buChar char=""/>
            </a:pPr>
            <a:endParaRPr sz="2550">
              <a:latin typeface="Calibri"/>
              <a:cs typeface="Calibri"/>
            </a:endParaRPr>
          </a:p>
          <a:p>
            <a:pPr marL="588645">
              <a:lnSpc>
                <a:spcPct val="100000"/>
              </a:lnSpc>
            </a:pP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spc="-25" dirty="0">
                <a:latin typeface="Calibri"/>
                <a:cs typeface="Calibri"/>
              </a:rPr>
              <a:t>system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utilizes</a:t>
            </a:r>
            <a:endParaRPr sz="2200">
              <a:latin typeface="Calibri"/>
              <a:cs typeface="Calibri"/>
            </a:endParaRPr>
          </a:p>
          <a:p>
            <a:pPr marL="880744" lvl="1" indent="-292735">
              <a:lnSpc>
                <a:spcPct val="100000"/>
              </a:lnSpc>
              <a:spcBef>
                <a:spcPts val="265"/>
              </a:spcBef>
              <a:buFont typeface="Wingdings"/>
              <a:buChar char=""/>
              <a:tabLst>
                <a:tab pos="881380" algn="l"/>
              </a:tabLst>
            </a:pPr>
            <a:r>
              <a:rPr sz="2200" spc="-10" dirty="0">
                <a:latin typeface="Calibri"/>
                <a:cs typeface="Calibri"/>
              </a:rPr>
              <a:t>Computer </a:t>
            </a:r>
            <a:r>
              <a:rPr sz="2200" spc="-15" dirty="0">
                <a:latin typeface="Calibri"/>
                <a:cs typeface="Calibri"/>
              </a:rPr>
              <a:t>Hardware </a:t>
            </a:r>
            <a:r>
              <a:rPr sz="2200" spc="-5" dirty="0">
                <a:latin typeface="Calibri"/>
                <a:cs typeface="Calibri"/>
              </a:rPr>
              <a:t>and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Software</a:t>
            </a:r>
            <a:endParaRPr sz="2200">
              <a:latin typeface="Calibri"/>
              <a:cs typeface="Calibri"/>
            </a:endParaRPr>
          </a:p>
          <a:p>
            <a:pPr marL="880744" lvl="1" indent="-292735">
              <a:lnSpc>
                <a:spcPct val="100000"/>
              </a:lnSpc>
              <a:spcBef>
                <a:spcPts val="265"/>
              </a:spcBef>
              <a:buFont typeface="Wingdings"/>
              <a:buChar char=""/>
              <a:tabLst>
                <a:tab pos="881380" algn="l"/>
              </a:tabLst>
            </a:pPr>
            <a:r>
              <a:rPr sz="2200" spc="-5" dirty="0">
                <a:latin typeface="Calibri"/>
                <a:cs typeface="Calibri"/>
              </a:rPr>
              <a:t>Manual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Procedures</a:t>
            </a:r>
            <a:endParaRPr sz="2200">
              <a:latin typeface="Calibri"/>
              <a:cs typeface="Calibri"/>
            </a:endParaRPr>
          </a:p>
          <a:p>
            <a:pPr marL="817244" marR="5080" lvl="1" indent="-228600">
              <a:lnSpc>
                <a:spcPts val="2380"/>
              </a:lnSpc>
              <a:spcBef>
                <a:spcPts val="560"/>
              </a:spcBef>
              <a:buFont typeface="Wingdings"/>
              <a:buChar char=""/>
              <a:tabLst>
                <a:tab pos="881380" algn="l"/>
              </a:tabLst>
            </a:pPr>
            <a:r>
              <a:rPr sz="2200" spc="-5" dirty="0">
                <a:latin typeface="Calibri"/>
                <a:cs typeface="Calibri"/>
              </a:rPr>
              <a:t>Models </a:t>
            </a:r>
            <a:r>
              <a:rPr sz="2200" spc="-20" dirty="0">
                <a:latin typeface="Calibri"/>
                <a:cs typeface="Calibri"/>
              </a:rPr>
              <a:t>for </a:t>
            </a:r>
            <a:r>
              <a:rPr sz="2200" spc="-5" dirty="0">
                <a:latin typeface="Calibri"/>
                <a:cs typeface="Calibri"/>
              </a:rPr>
              <a:t>analysis, planning, </a:t>
            </a:r>
            <a:r>
              <a:rPr sz="2200" spc="-20" dirty="0">
                <a:latin typeface="Calibri"/>
                <a:cs typeface="Calibri"/>
              </a:rPr>
              <a:t>control </a:t>
            </a:r>
            <a:r>
              <a:rPr sz="2200" spc="-5" dirty="0">
                <a:latin typeface="Calibri"/>
                <a:cs typeface="Calibri"/>
              </a:rPr>
              <a:t>and decision making  and</a:t>
            </a:r>
            <a:endParaRPr sz="2200">
              <a:latin typeface="Calibri"/>
              <a:cs typeface="Calibri"/>
            </a:endParaRPr>
          </a:p>
          <a:p>
            <a:pPr marL="880744" lvl="1" indent="-292735">
              <a:lnSpc>
                <a:spcPct val="100000"/>
              </a:lnSpc>
              <a:spcBef>
                <a:spcPts val="225"/>
              </a:spcBef>
              <a:buFont typeface="Wingdings"/>
              <a:buChar char=""/>
              <a:tabLst>
                <a:tab pos="881380" algn="l"/>
              </a:tabLst>
            </a:pPr>
            <a:r>
              <a:rPr sz="2200" spc="-5" dirty="0">
                <a:latin typeface="Calibri"/>
                <a:cs typeface="Calibri"/>
              </a:rPr>
              <a:t>A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database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21482" y="281432"/>
            <a:ext cx="270192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26845" algn="l"/>
              </a:tabLst>
            </a:pPr>
            <a:r>
              <a:rPr sz="4400" spc="-25" dirty="0"/>
              <a:t>Why	</a:t>
            </a:r>
            <a:r>
              <a:rPr sz="4400" dirty="0"/>
              <a:t>MIS</a:t>
            </a:r>
            <a:r>
              <a:rPr sz="4400" spc="-85" dirty="0"/>
              <a:t> </a:t>
            </a:r>
            <a:r>
              <a:rPr sz="4400" dirty="0"/>
              <a:t>?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06576" y="1136991"/>
            <a:ext cx="7356475" cy="500951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Manager </a:t>
            </a:r>
            <a:r>
              <a:rPr sz="3000" spc="-20" dirty="0">
                <a:latin typeface="Calibri"/>
                <a:cs typeface="Calibri"/>
              </a:rPr>
              <a:t>makes </a:t>
            </a:r>
            <a:r>
              <a:rPr sz="3000" spc="-5" dirty="0">
                <a:latin typeface="Calibri"/>
                <a:cs typeface="Calibri"/>
              </a:rPr>
              <a:t>decisions </a:t>
            </a:r>
            <a:r>
              <a:rPr sz="3000" dirty="0">
                <a:latin typeface="Calibri"/>
                <a:cs typeface="Calibri"/>
              </a:rPr>
              <a:t>all the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time.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5" dirty="0">
                <a:latin typeface="Calibri"/>
                <a:cs typeface="Calibri"/>
              </a:rPr>
              <a:t>There </a:t>
            </a:r>
            <a:r>
              <a:rPr sz="3000" dirty="0">
                <a:latin typeface="Calibri"/>
                <a:cs typeface="Calibri"/>
              </a:rPr>
              <a:t>is an </a:t>
            </a:r>
            <a:r>
              <a:rPr sz="3000" spc="-10" dirty="0">
                <a:latin typeface="Calibri"/>
                <a:cs typeface="Calibri"/>
              </a:rPr>
              <a:t>overload </a:t>
            </a:r>
            <a:r>
              <a:rPr sz="3000" spc="-5" dirty="0">
                <a:latin typeface="Calibri"/>
                <a:cs typeface="Calibri"/>
              </a:rPr>
              <a:t>of </a:t>
            </a:r>
            <a:r>
              <a:rPr sz="3000" spc="-15" dirty="0">
                <a:latin typeface="Calibri"/>
                <a:cs typeface="Calibri"/>
              </a:rPr>
              <a:t>information.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All </a:t>
            </a:r>
            <a:r>
              <a:rPr sz="2600" spc="-10" dirty="0">
                <a:latin typeface="Calibri"/>
                <a:cs typeface="Calibri"/>
              </a:rPr>
              <a:t>information </a:t>
            </a:r>
            <a:r>
              <a:rPr sz="3000" dirty="0">
                <a:latin typeface="Calibri"/>
                <a:cs typeface="Calibri"/>
              </a:rPr>
              <a:t>is </a:t>
            </a:r>
            <a:r>
              <a:rPr sz="3000" spc="-5" dirty="0">
                <a:latin typeface="Calibri"/>
                <a:cs typeface="Calibri"/>
              </a:rPr>
              <a:t>not</a:t>
            </a:r>
            <a:r>
              <a:rPr sz="3000" spc="7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useful.</a:t>
            </a:r>
            <a:endParaRPr sz="3000">
              <a:latin typeface="Calibri"/>
              <a:cs typeface="Calibri"/>
            </a:endParaRPr>
          </a:p>
          <a:p>
            <a:pPr marL="355600" marR="88900" indent="-342900">
              <a:lnSpc>
                <a:spcPct val="9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  <a:tab pos="5277485" algn="l"/>
              </a:tabLst>
            </a:pPr>
            <a:r>
              <a:rPr sz="3000" spc="-10" dirty="0">
                <a:latin typeface="Calibri"/>
                <a:cs typeface="Calibri"/>
              </a:rPr>
              <a:t>Anything </a:t>
            </a:r>
            <a:r>
              <a:rPr sz="3000" spc="-5" dirty="0">
                <a:latin typeface="Calibri"/>
                <a:cs typeface="Calibri"/>
              </a:rPr>
              <a:t>which</a:t>
            </a:r>
            <a:r>
              <a:rPr sz="3000" spc="1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helps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manager	</a:t>
            </a:r>
            <a:r>
              <a:rPr sz="3000" spc="-15" dirty="0">
                <a:latin typeface="Calibri"/>
                <a:cs typeface="Calibri"/>
              </a:rPr>
              <a:t>improve </a:t>
            </a:r>
            <a:r>
              <a:rPr sz="3000" spc="-10" dirty="0">
                <a:latin typeface="Calibri"/>
                <a:cs typeface="Calibri"/>
              </a:rPr>
              <a:t>his  </a:t>
            </a:r>
            <a:r>
              <a:rPr sz="3000" spc="-5" dirty="0">
                <a:latin typeface="Calibri"/>
                <a:cs typeface="Calibri"/>
              </a:rPr>
              <a:t>decision-making </a:t>
            </a:r>
            <a:r>
              <a:rPr sz="3000" dirty="0">
                <a:latin typeface="Calibri"/>
                <a:cs typeface="Calibri"/>
              </a:rPr>
              <a:t>will </a:t>
            </a:r>
            <a:r>
              <a:rPr sz="3000" spc="-5" dirty="0">
                <a:latin typeface="Calibri"/>
                <a:cs typeface="Calibri"/>
              </a:rPr>
              <a:t>obviously </a:t>
            </a:r>
            <a:r>
              <a:rPr sz="3000" dirty="0">
                <a:latin typeface="Calibri"/>
                <a:cs typeface="Calibri"/>
              </a:rPr>
              <a:t>lead </a:t>
            </a:r>
            <a:r>
              <a:rPr sz="3000" spc="-10" dirty="0">
                <a:latin typeface="Calibri"/>
                <a:cs typeface="Calibri"/>
              </a:rPr>
              <a:t>to </a:t>
            </a:r>
            <a:r>
              <a:rPr sz="3000" spc="-20" dirty="0">
                <a:latin typeface="Calibri"/>
                <a:cs typeface="Calibri"/>
              </a:rPr>
              <a:t>better  </a:t>
            </a:r>
            <a:r>
              <a:rPr sz="3000" spc="-10" dirty="0">
                <a:latin typeface="Calibri"/>
                <a:cs typeface="Calibri"/>
              </a:rPr>
              <a:t>result.</a:t>
            </a:r>
            <a:endParaRPr sz="3000">
              <a:latin typeface="Calibri"/>
              <a:cs typeface="Calibri"/>
            </a:endParaRPr>
          </a:p>
          <a:p>
            <a:pPr marL="355600" marR="5080" indent="-342900">
              <a:lnSpc>
                <a:spcPct val="9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MIS is a </a:t>
            </a:r>
            <a:r>
              <a:rPr sz="3000" spc="-25" dirty="0">
                <a:latin typeface="Calibri"/>
                <a:cs typeface="Calibri"/>
              </a:rPr>
              <a:t>system, </a:t>
            </a:r>
            <a:r>
              <a:rPr sz="3000" spc="-15" dirty="0">
                <a:latin typeface="Calibri"/>
                <a:cs typeface="Calibri"/>
              </a:rPr>
              <a:t>where </a:t>
            </a:r>
            <a:r>
              <a:rPr sz="3000" spc="-20" dirty="0">
                <a:latin typeface="Calibri"/>
                <a:cs typeface="Calibri"/>
              </a:rPr>
              <a:t>data </a:t>
            </a:r>
            <a:r>
              <a:rPr sz="3000" dirty="0">
                <a:latin typeface="Calibri"/>
                <a:cs typeface="Calibri"/>
              </a:rPr>
              <a:t>is the </a:t>
            </a:r>
            <a:r>
              <a:rPr sz="3000" spc="-5" dirty="0">
                <a:latin typeface="Calibri"/>
                <a:cs typeface="Calibri"/>
              </a:rPr>
              <a:t>input,  </a:t>
            </a:r>
            <a:r>
              <a:rPr sz="3000" dirty="0">
                <a:latin typeface="Calibri"/>
                <a:cs typeface="Calibri"/>
              </a:rPr>
              <a:t>which is </a:t>
            </a:r>
            <a:r>
              <a:rPr sz="3000" spc="-10" dirty="0">
                <a:latin typeface="Calibri"/>
                <a:cs typeface="Calibri"/>
              </a:rPr>
              <a:t>processed </a:t>
            </a:r>
            <a:r>
              <a:rPr sz="3000" spc="-15" dirty="0">
                <a:latin typeface="Calibri"/>
                <a:cs typeface="Calibri"/>
              </a:rPr>
              <a:t>to provide </a:t>
            </a:r>
            <a:r>
              <a:rPr sz="3000" spc="-5" dirty="0">
                <a:latin typeface="Calibri"/>
                <a:cs typeface="Calibri"/>
              </a:rPr>
              <a:t>output </a:t>
            </a:r>
            <a:r>
              <a:rPr sz="3000" spc="-10" dirty="0">
                <a:latin typeface="Calibri"/>
                <a:cs typeface="Calibri"/>
              </a:rPr>
              <a:t>in </a:t>
            </a:r>
            <a:r>
              <a:rPr sz="3000" dirty="0">
                <a:latin typeface="Calibri"/>
                <a:cs typeface="Calibri"/>
              </a:rPr>
              <a:t>the  </a:t>
            </a:r>
            <a:r>
              <a:rPr sz="3000" spc="-20" dirty="0">
                <a:latin typeface="Calibri"/>
                <a:cs typeface="Calibri"/>
              </a:rPr>
              <a:t>form </a:t>
            </a:r>
            <a:r>
              <a:rPr sz="3000" spc="-5" dirty="0">
                <a:latin typeface="Calibri"/>
                <a:cs typeface="Calibri"/>
              </a:rPr>
              <a:t>of </a:t>
            </a:r>
            <a:r>
              <a:rPr sz="3000" spc="-15" dirty="0">
                <a:latin typeface="Calibri"/>
                <a:cs typeface="Calibri"/>
              </a:rPr>
              <a:t>information </a:t>
            </a:r>
            <a:r>
              <a:rPr sz="3000" spc="-10" dirty="0">
                <a:latin typeface="Calibri"/>
                <a:cs typeface="Calibri"/>
              </a:rPr>
              <a:t>reports, </a:t>
            </a:r>
            <a:r>
              <a:rPr sz="3000" spc="-5" dirty="0">
                <a:latin typeface="Calibri"/>
                <a:cs typeface="Calibri"/>
              </a:rPr>
              <a:t>summaries, </a:t>
            </a:r>
            <a:r>
              <a:rPr sz="3000" spc="-20" dirty="0">
                <a:latin typeface="Calibri"/>
                <a:cs typeface="Calibri"/>
              </a:rPr>
              <a:t>etc </a:t>
            </a:r>
            <a:r>
              <a:rPr sz="3000" dirty="0">
                <a:latin typeface="Calibri"/>
                <a:cs typeface="Calibri"/>
              </a:rPr>
              <a:t>.  </a:t>
            </a:r>
            <a:r>
              <a:rPr sz="3000" spc="-5" dirty="0">
                <a:latin typeface="Calibri"/>
                <a:cs typeface="Calibri"/>
              </a:rPr>
              <a:t>Which </a:t>
            </a:r>
            <a:r>
              <a:rPr sz="3000" dirty="0">
                <a:latin typeface="Calibri"/>
                <a:cs typeface="Calibri"/>
              </a:rPr>
              <a:t>aid the </a:t>
            </a:r>
            <a:r>
              <a:rPr sz="3000" spc="-10" dirty="0">
                <a:latin typeface="Calibri"/>
                <a:cs typeface="Calibri"/>
              </a:rPr>
              <a:t>manager’s </a:t>
            </a:r>
            <a:r>
              <a:rPr sz="3000" spc="-5" dirty="0">
                <a:latin typeface="Calibri"/>
                <a:cs typeface="Calibri"/>
              </a:rPr>
              <a:t>decision-making  </a:t>
            </a:r>
            <a:r>
              <a:rPr sz="3000" spc="-15" dirty="0">
                <a:latin typeface="Calibri"/>
                <a:cs typeface="Calibri"/>
              </a:rPr>
              <a:t>process.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10865" marR="5080" indent="-2773045">
              <a:lnSpc>
                <a:spcPct val="100000"/>
              </a:lnSpc>
              <a:spcBef>
                <a:spcPts val="95"/>
              </a:spcBef>
            </a:pPr>
            <a:r>
              <a:rPr sz="4000" b="1" i="1" spc="-30" dirty="0">
                <a:latin typeface="Calibri"/>
                <a:cs typeface="Calibri"/>
              </a:rPr>
              <a:t>Types </a:t>
            </a:r>
            <a:r>
              <a:rPr sz="4000" b="1" i="1" spc="-5" dirty="0">
                <a:latin typeface="Calibri"/>
                <a:cs typeface="Calibri"/>
              </a:rPr>
              <a:t>of Management </a:t>
            </a:r>
            <a:r>
              <a:rPr sz="4000" b="1" i="1" spc="-10" dirty="0">
                <a:latin typeface="Calibri"/>
                <a:cs typeface="Calibri"/>
              </a:rPr>
              <a:t>Information  </a:t>
            </a:r>
            <a:r>
              <a:rPr sz="4000" b="1" i="1" spc="-30" dirty="0">
                <a:latin typeface="Calibri"/>
                <a:cs typeface="Calibri"/>
              </a:rPr>
              <a:t>Systems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16709"/>
            <a:ext cx="8073390" cy="4333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6985" indent="-34290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2100" b="1" spc="-10" dirty="0">
                <a:latin typeface="Calibri"/>
                <a:cs typeface="Calibri"/>
              </a:rPr>
              <a:t>Executive </a:t>
            </a:r>
            <a:r>
              <a:rPr sz="2100" b="1" spc="-5" dirty="0">
                <a:latin typeface="Calibri"/>
                <a:cs typeface="Calibri"/>
              </a:rPr>
              <a:t>Support </a:t>
            </a:r>
            <a:r>
              <a:rPr sz="2100" b="1" spc="-15" dirty="0">
                <a:latin typeface="Calibri"/>
                <a:cs typeface="Calibri"/>
              </a:rPr>
              <a:t>Systems </a:t>
            </a:r>
            <a:r>
              <a:rPr sz="2100" b="1" spc="-5" dirty="0">
                <a:latin typeface="Calibri"/>
                <a:cs typeface="Calibri"/>
              </a:rPr>
              <a:t>("ESS") -</a:t>
            </a:r>
            <a:r>
              <a:rPr sz="2100" spc="-5" dirty="0">
                <a:latin typeface="Calibri"/>
                <a:cs typeface="Calibri"/>
              </a:rPr>
              <a:t>designed </a:t>
            </a:r>
            <a:r>
              <a:rPr sz="2100" spc="-10" dirty="0">
                <a:latin typeface="Calibri"/>
                <a:cs typeface="Calibri"/>
              </a:rPr>
              <a:t>to </a:t>
            </a:r>
            <a:r>
              <a:rPr sz="2100" spc="-5" dirty="0">
                <a:latin typeface="Calibri"/>
                <a:cs typeface="Calibri"/>
              </a:rPr>
              <a:t>help senior  management </a:t>
            </a:r>
            <a:r>
              <a:rPr sz="2100" spc="-20" dirty="0">
                <a:latin typeface="Calibri"/>
                <a:cs typeface="Calibri"/>
              </a:rPr>
              <a:t>make strategic </a:t>
            </a:r>
            <a:r>
              <a:rPr sz="2100" spc="-5" dirty="0">
                <a:latin typeface="Calibri"/>
                <a:cs typeface="Calibri"/>
              </a:rPr>
              <a:t>decisions. </a:t>
            </a:r>
            <a:r>
              <a:rPr sz="2100" spc="-15" dirty="0">
                <a:latin typeface="Calibri"/>
                <a:cs typeface="Calibri"/>
              </a:rPr>
              <a:t>ESS </a:t>
            </a:r>
            <a:r>
              <a:rPr sz="2100" spc="-5" dirty="0">
                <a:latin typeface="Calibri"/>
                <a:cs typeface="Calibri"/>
              </a:rPr>
              <a:t>typically </a:t>
            </a:r>
            <a:r>
              <a:rPr sz="2100" spc="-15" dirty="0">
                <a:latin typeface="Calibri"/>
                <a:cs typeface="Calibri"/>
              </a:rPr>
              <a:t>involve </a:t>
            </a:r>
            <a:r>
              <a:rPr sz="2100" spc="-5" dirty="0">
                <a:latin typeface="Calibri"/>
                <a:cs typeface="Calibri"/>
              </a:rPr>
              <a:t>lots of  </a:t>
            </a:r>
            <a:r>
              <a:rPr sz="2100" spc="-15" dirty="0">
                <a:latin typeface="Calibri"/>
                <a:cs typeface="Calibri"/>
              </a:rPr>
              <a:t>data </a:t>
            </a:r>
            <a:r>
              <a:rPr sz="2100" spc="-10" dirty="0">
                <a:latin typeface="Calibri"/>
                <a:cs typeface="Calibri"/>
              </a:rPr>
              <a:t>analysis </a:t>
            </a:r>
            <a:r>
              <a:rPr sz="2100" dirty="0">
                <a:latin typeface="Calibri"/>
                <a:cs typeface="Calibri"/>
              </a:rPr>
              <a:t>and modeling </a:t>
            </a:r>
            <a:r>
              <a:rPr sz="2100" spc="-10" dirty="0">
                <a:latin typeface="Calibri"/>
                <a:cs typeface="Calibri"/>
              </a:rPr>
              <a:t>tools to </a:t>
            </a:r>
            <a:r>
              <a:rPr sz="2100" spc="-5" dirty="0">
                <a:latin typeface="Calibri"/>
                <a:cs typeface="Calibri"/>
              </a:rPr>
              <a:t>help </a:t>
            </a:r>
            <a:r>
              <a:rPr sz="2100" spc="-15" dirty="0">
                <a:latin typeface="Calibri"/>
                <a:cs typeface="Calibri"/>
              </a:rPr>
              <a:t>strategic</a:t>
            </a:r>
            <a:r>
              <a:rPr sz="2100" spc="7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decision-making.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25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100" b="1" spc="-5" dirty="0">
                <a:latin typeface="Calibri"/>
                <a:cs typeface="Calibri"/>
              </a:rPr>
              <a:t>Decision-support </a:t>
            </a:r>
            <a:r>
              <a:rPr sz="2100" b="1" spc="-20" dirty="0">
                <a:latin typeface="Calibri"/>
                <a:cs typeface="Calibri"/>
              </a:rPr>
              <a:t>systems </a:t>
            </a:r>
            <a:r>
              <a:rPr sz="2100" b="1" spc="-5" dirty="0">
                <a:latin typeface="Calibri"/>
                <a:cs typeface="Calibri"/>
              </a:rPr>
              <a:t>("DSS")-</a:t>
            </a:r>
            <a:r>
              <a:rPr sz="2100" spc="-5" dirty="0">
                <a:latin typeface="Calibri"/>
                <a:cs typeface="Calibri"/>
              </a:rPr>
              <a:t>specifically designed </a:t>
            </a:r>
            <a:r>
              <a:rPr sz="2100" spc="-10" dirty="0">
                <a:latin typeface="Calibri"/>
                <a:cs typeface="Calibri"/>
              </a:rPr>
              <a:t>to </a:t>
            </a:r>
            <a:r>
              <a:rPr sz="2100" spc="-5" dirty="0">
                <a:latin typeface="Calibri"/>
                <a:cs typeface="Calibri"/>
              </a:rPr>
              <a:t>help  management </a:t>
            </a:r>
            <a:r>
              <a:rPr sz="2100" spc="-20" dirty="0">
                <a:latin typeface="Calibri"/>
                <a:cs typeface="Calibri"/>
              </a:rPr>
              <a:t>make </a:t>
            </a:r>
            <a:r>
              <a:rPr sz="2100" spc="-5" dirty="0">
                <a:latin typeface="Calibri"/>
                <a:cs typeface="Calibri"/>
              </a:rPr>
              <a:t>decisions in situations </a:t>
            </a:r>
            <a:r>
              <a:rPr sz="2100" spc="-10" dirty="0">
                <a:latin typeface="Calibri"/>
                <a:cs typeface="Calibri"/>
              </a:rPr>
              <a:t>where </a:t>
            </a:r>
            <a:r>
              <a:rPr sz="2100" spc="-5" dirty="0">
                <a:latin typeface="Calibri"/>
                <a:cs typeface="Calibri"/>
              </a:rPr>
              <a:t>there </a:t>
            </a:r>
            <a:r>
              <a:rPr sz="2100" dirty="0">
                <a:latin typeface="Calibri"/>
                <a:cs typeface="Calibri"/>
              </a:rPr>
              <a:t>is </a:t>
            </a:r>
            <a:r>
              <a:rPr sz="2100" spc="-10" dirty="0">
                <a:latin typeface="Calibri"/>
                <a:cs typeface="Calibri"/>
              </a:rPr>
              <a:t>uncertainty  </a:t>
            </a:r>
            <a:r>
              <a:rPr sz="2100" spc="-5" dirty="0">
                <a:latin typeface="Calibri"/>
                <a:cs typeface="Calibri"/>
              </a:rPr>
              <a:t>about </a:t>
            </a:r>
            <a:r>
              <a:rPr sz="2100" dirty="0">
                <a:latin typeface="Calibri"/>
                <a:cs typeface="Calibri"/>
              </a:rPr>
              <a:t>the </a:t>
            </a:r>
            <a:r>
              <a:rPr sz="2100" spc="-10" dirty="0">
                <a:latin typeface="Calibri"/>
                <a:cs typeface="Calibri"/>
              </a:rPr>
              <a:t>possible outcomes </a:t>
            </a:r>
            <a:r>
              <a:rPr sz="2100" spc="-5" dirty="0">
                <a:latin typeface="Calibri"/>
                <a:cs typeface="Calibri"/>
              </a:rPr>
              <a:t>of </a:t>
            </a:r>
            <a:r>
              <a:rPr sz="2100" dirty="0">
                <a:latin typeface="Calibri"/>
                <a:cs typeface="Calibri"/>
              </a:rPr>
              <a:t>those</a:t>
            </a:r>
            <a:r>
              <a:rPr sz="2100" spc="4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decisions.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2500">
              <a:latin typeface="Calibri"/>
              <a:cs typeface="Calibri"/>
            </a:endParaRPr>
          </a:p>
          <a:p>
            <a:pPr marL="355600" marR="5715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100" b="1" spc="-5" dirty="0">
                <a:latin typeface="Calibri"/>
                <a:cs typeface="Calibri"/>
              </a:rPr>
              <a:t>Knowledge </a:t>
            </a:r>
            <a:r>
              <a:rPr sz="2100" b="1" spc="-10" dirty="0">
                <a:latin typeface="Calibri"/>
                <a:cs typeface="Calibri"/>
              </a:rPr>
              <a:t>Management </a:t>
            </a:r>
            <a:r>
              <a:rPr sz="2100" b="1" spc="-15" dirty="0">
                <a:latin typeface="Calibri"/>
                <a:cs typeface="Calibri"/>
              </a:rPr>
              <a:t>Systems </a:t>
            </a:r>
            <a:r>
              <a:rPr sz="2100" b="1" spc="-5" dirty="0">
                <a:latin typeface="Calibri"/>
                <a:cs typeface="Calibri"/>
              </a:rPr>
              <a:t>("KMS")-</a:t>
            </a:r>
            <a:r>
              <a:rPr sz="2100" spc="-5" dirty="0">
                <a:latin typeface="Calibri"/>
                <a:cs typeface="Calibri"/>
              </a:rPr>
              <a:t>to help businesses </a:t>
            </a:r>
            <a:r>
              <a:rPr sz="2100" spc="-15" dirty="0">
                <a:latin typeface="Calibri"/>
                <a:cs typeface="Calibri"/>
              </a:rPr>
              <a:t>create  </a:t>
            </a:r>
            <a:r>
              <a:rPr sz="2100" dirty="0">
                <a:latin typeface="Calibri"/>
                <a:cs typeface="Calibri"/>
              </a:rPr>
              <a:t>and </a:t>
            </a:r>
            <a:r>
              <a:rPr sz="2100" spc="-10" dirty="0">
                <a:latin typeface="Calibri"/>
                <a:cs typeface="Calibri"/>
              </a:rPr>
              <a:t>share information. </a:t>
            </a:r>
            <a:r>
              <a:rPr sz="2100" spc="-5" dirty="0">
                <a:latin typeface="Calibri"/>
                <a:cs typeface="Calibri"/>
              </a:rPr>
              <a:t>These </a:t>
            </a:r>
            <a:r>
              <a:rPr sz="2100" spc="-10" dirty="0">
                <a:latin typeface="Calibri"/>
                <a:cs typeface="Calibri"/>
              </a:rPr>
              <a:t>are </a:t>
            </a:r>
            <a:r>
              <a:rPr sz="2100" spc="-5" dirty="0">
                <a:latin typeface="Calibri"/>
                <a:cs typeface="Calibri"/>
              </a:rPr>
              <a:t>typically used in </a:t>
            </a:r>
            <a:r>
              <a:rPr sz="2100" dirty="0">
                <a:latin typeface="Calibri"/>
                <a:cs typeface="Calibri"/>
              </a:rPr>
              <a:t>a </a:t>
            </a:r>
            <a:r>
              <a:rPr sz="2100" spc="-5" dirty="0">
                <a:latin typeface="Calibri"/>
                <a:cs typeface="Calibri"/>
              </a:rPr>
              <a:t>business </a:t>
            </a:r>
            <a:r>
              <a:rPr sz="2100" spc="-10" dirty="0">
                <a:latin typeface="Calibri"/>
                <a:cs typeface="Calibri"/>
              </a:rPr>
              <a:t>where  </a:t>
            </a:r>
            <a:r>
              <a:rPr sz="2100" spc="-5" dirty="0">
                <a:latin typeface="Calibri"/>
                <a:cs typeface="Calibri"/>
              </a:rPr>
              <a:t>employees </a:t>
            </a:r>
            <a:r>
              <a:rPr sz="2100" spc="-15" dirty="0">
                <a:latin typeface="Calibri"/>
                <a:cs typeface="Calibri"/>
              </a:rPr>
              <a:t>create </a:t>
            </a:r>
            <a:r>
              <a:rPr sz="2100" spc="-10" dirty="0">
                <a:latin typeface="Calibri"/>
                <a:cs typeface="Calibri"/>
              </a:rPr>
              <a:t>new </a:t>
            </a:r>
            <a:r>
              <a:rPr sz="2100" spc="-5" dirty="0">
                <a:latin typeface="Calibri"/>
                <a:cs typeface="Calibri"/>
              </a:rPr>
              <a:t>knowledge </a:t>
            </a:r>
            <a:r>
              <a:rPr sz="2100" dirty="0">
                <a:latin typeface="Calibri"/>
                <a:cs typeface="Calibri"/>
              </a:rPr>
              <a:t>and </a:t>
            </a:r>
            <a:r>
              <a:rPr sz="2100" spc="-10" dirty="0">
                <a:latin typeface="Calibri"/>
                <a:cs typeface="Calibri"/>
              </a:rPr>
              <a:t>expertise </a:t>
            </a:r>
            <a:r>
              <a:rPr sz="2100" dirty="0">
                <a:latin typeface="Calibri"/>
                <a:cs typeface="Calibri"/>
              </a:rPr>
              <a:t>- </a:t>
            </a:r>
            <a:r>
              <a:rPr sz="2100" spc="-5" dirty="0">
                <a:latin typeface="Calibri"/>
                <a:cs typeface="Calibri"/>
              </a:rPr>
              <a:t>which </a:t>
            </a:r>
            <a:r>
              <a:rPr sz="2100" spc="-10" dirty="0">
                <a:latin typeface="Calibri"/>
                <a:cs typeface="Calibri"/>
              </a:rPr>
              <a:t>can </a:t>
            </a:r>
            <a:r>
              <a:rPr sz="2100" spc="-5" dirty="0">
                <a:latin typeface="Calibri"/>
                <a:cs typeface="Calibri"/>
              </a:rPr>
              <a:t>then </a:t>
            </a:r>
            <a:r>
              <a:rPr sz="2100" spc="-15" dirty="0">
                <a:latin typeface="Calibri"/>
                <a:cs typeface="Calibri"/>
              </a:rPr>
              <a:t>be  </a:t>
            </a:r>
            <a:r>
              <a:rPr sz="2100" spc="-10" dirty="0">
                <a:latin typeface="Calibri"/>
                <a:cs typeface="Calibri"/>
              </a:rPr>
              <a:t>shared by </a:t>
            </a:r>
            <a:r>
              <a:rPr sz="2100" spc="-5" dirty="0">
                <a:latin typeface="Calibri"/>
                <a:cs typeface="Calibri"/>
              </a:rPr>
              <a:t>other people in </a:t>
            </a:r>
            <a:r>
              <a:rPr sz="2100" dirty="0">
                <a:latin typeface="Calibri"/>
                <a:cs typeface="Calibri"/>
              </a:rPr>
              <a:t>the </a:t>
            </a:r>
            <a:r>
              <a:rPr sz="2100" spc="-15" dirty="0">
                <a:latin typeface="Calibri"/>
                <a:cs typeface="Calibri"/>
              </a:rPr>
              <a:t>organization </a:t>
            </a:r>
            <a:r>
              <a:rPr sz="2100" spc="-10" dirty="0">
                <a:latin typeface="Calibri"/>
                <a:cs typeface="Calibri"/>
              </a:rPr>
              <a:t>to </a:t>
            </a:r>
            <a:r>
              <a:rPr sz="2100" spc="-15" dirty="0">
                <a:latin typeface="Calibri"/>
                <a:cs typeface="Calibri"/>
              </a:rPr>
              <a:t>create </a:t>
            </a:r>
            <a:r>
              <a:rPr sz="2100" spc="-5" dirty="0">
                <a:latin typeface="Calibri"/>
                <a:cs typeface="Calibri"/>
              </a:rPr>
              <a:t>further  </a:t>
            </a:r>
            <a:r>
              <a:rPr sz="2100" spc="-10" dirty="0">
                <a:latin typeface="Calibri"/>
                <a:cs typeface="Calibri"/>
              </a:rPr>
              <a:t>commercial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opportunities.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26957" y="6426504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13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4326" y="336549"/>
            <a:ext cx="7369809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38655" marR="5080" indent="-1926589">
              <a:lnSpc>
                <a:spcPct val="100000"/>
              </a:lnSpc>
              <a:spcBef>
                <a:spcPts val="95"/>
              </a:spcBef>
              <a:tabLst>
                <a:tab pos="3857625" algn="l"/>
              </a:tabLst>
            </a:pPr>
            <a:r>
              <a:rPr sz="4000" b="1" i="1" spc="-25" dirty="0">
                <a:latin typeface="Calibri"/>
                <a:cs typeface="Calibri"/>
              </a:rPr>
              <a:t>Types </a:t>
            </a:r>
            <a:r>
              <a:rPr sz="4000" b="1" i="1" spc="-5" dirty="0">
                <a:latin typeface="Calibri"/>
                <a:cs typeface="Calibri"/>
              </a:rPr>
              <a:t>of </a:t>
            </a:r>
            <a:r>
              <a:rPr sz="4000" b="1" i="1" spc="-10" dirty="0">
                <a:latin typeface="Calibri"/>
                <a:cs typeface="Calibri"/>
              </a:rPr>
              <a:t>Management Information  </a:t>
            </a:r>
            <a:r>
              <a:rPr sz="4000" b="1" i="1" spc="-25" dirty="0">
                <a:latin typeface="Calibri"/>
                <a:cs typeface="Calibri"/>
              </a:rPr>
              <a:t>Systems	</a:t>
            </a:r>
            <a:r>
              <a:rPr sz="4000" spc="-10" dirty="0"/>
              <a:t>Cont…..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2075814"/>
            <a:ext cx="8072755" cy="30365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6985" indent="-342900" algn="just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r>
              <a:rPr sz="1900" b="1" spc="-15" dirty="0">
                <a:latin typeface="Calibri"/>
                <a:cs typeface="Calibri"/>
              </a:rPr>
              <a:t>Transaction </a:t>
            </a:r>
            <a:r>
              <a:rPr sz="1900" b="1" spc="-5" dirty="0">
                <a:latin typeface="Calibri"/>
                <a:cs typeface="Calibri"/>
              </a:rPr>
              <a:t>Processing </a:t>
            </a:r>
            <a:r>
              <a:rPr sz="1900" b="1" spc="-15" dirty="0">
                <a:latin typeface="Calibri"/>
                <a:cs typeface="Calibri"/>
              </a:rPr>
              <a:t>Systems </a:t>
            </a:r>
            <a:r>
              <a:rPr sz="1900" b="1" spc="-5" dirty="0">
                <a:latin typeface="Calibri"/>
                <a:cs typeface="Calibri"/>
              </a:rPr>
              <a:t>("TPS")-</a:t>
            </a:r>
            <a:r>
              <a:rPr sz="1900" spc="-5" dirty="0">
                <a:latin typeface="Calibri"/>
                <a:cs typeface="Calibri"/>
              </a:rPr>
              <a:t>designed </a:t>
            </a:r>
            <a:r>
              <a:rPr sz="1900" spc="-15" dirty="0">
                <a:latin typeface="Calibri"/>
                <a:cs typeface="Calibri"/>
              </a:rPr>
              <a:t>to process </a:t>
            </a:r>
            <a:r>
              <a:rPr sz="1900" spc="-10" dirty="0">
                <a:latin typeface="Calibri"/>
                <a:cs typeface="Calibri"/>
              </a:rPr>
              <a:t>routine  </a:t>
            </a:r>
            <a:r>
              <a:rPr sz="1900" spc="-5" dirty="0">
                <a:latin typeface="Calibri"/>
                <a:cs typeface="Calibri"/>
              </a:rPr>
              <a:t>transactions </a:t>
            </a:r>
            <a:r>
              <a:rPr sz="1900" spc="-10" dirty="0">
                <a:latin typeface="Calibri"/>
                <a:cs typeface="Calibri"/>
              </a:rPr>
              <a:t>efficiently </a:t>
            </a:r>
            <a:r>
              <a:rPr sz="1900" spc="-5" dirty="0">
                <a:latin typeface="Calibri"/>
                <a:cs typeface="Calibri"/>
              </a:rPr>
              <a:t>and </a:t>
            </a:r>
            <a:r>
              <a:rPr sz="1900" spc="-20" dirty="0">
                <a:latin typeface="Calibri"/>
                <a:cs typeface="Calibri"/>
              </a:rPr>
              <a:t>accurately. </a:t>
            </a:r>
            <a:r>
              <a:rPr sz="1900" spc="-10" dirty="0">
                <a:latin typeface="Calibri"/>
                <a:cs typeface="Calibri"/>
              </a:rPr>
              <a:t>Managers often use </a:t>
            </a:r>
            <a:r>
              <a:rPr sz="1900" spc="-5" dirty="0">
                <a:latin typeface="Calibri"/>
                <a:cs typeface="Calibri"/>
              </a:rPr>
              <a:t>these </a:t>
            </a:r>
            <a:r>
              <a:rPr sz="1900" spc="-20" dirty="0">
                <a:latin typeface="Calibri"/>
                <a:cs typeface="Calibri"/>
              </a:rPr>
              <a:t>systems </a:t>
            </a:r>
            <a:r>
              <a:rPr sz="1900" spc="-30" dirty="0">
                <a:latin typeface="Calibri"/>
                <a:cs typeface="Calibri"/>
              </a:rPr>
              <a:t>to  </a:t>
            </a:r>
            <a:r>
              <a:rPr sz="1900" spc="-5" dirty="0">
                <a:latin typeface="Calibri"/>
                <a:cs typeface="Calibri"/>
              </a:rPr>
              <a:t>deal with </a:t>
            </a:r>
            <a:r>
              <a:rPr sz="1900" spc="-10" dirty="0">
                <a:latin typeface="Calibri"/>
                <a:cs typeface="Calibri"/>
              </a:rPr>
              <a:t>such tasks </a:t>
            </a:r>
            <a:r>
              <a:rPr sz="1900" dirty="0">
                <a:latin typeface="Calibri"/>
                <a:cs typeface="Calibri"/>
              </a:rPr>
              <a:t>as </a:t>
            </a:r>
            <a:r>
              <a:rPr sz="1900" spc="-15" dirty="0">
                <a:latin typeface="Calibri"/>
                <a:cs typeface="Calibri"/>
              </a:rPr>
              <a:t>payroll, </a:t>
            </a:r>
            <a:r>
              <a:rPr sz="1900" spc="-10" dirty="0">
                <a:latin typeface="Calibri"/>
                <a:cs typeface="Calibri"/>
              </a:rPr>
              <a:t>customer billing </a:t>
            </a:r>
            <a:r>
              <a:rPr sz="1900" spc="-5" dirty="0">
                <a:latin typeface="Calibri"/>
                <a:cs typeface="Calibri"/>
              </a:rPr>
              <a:t>and </a:t>
            </a:r>
            <a:r>
              <a:rPr sz="1900" spc="-10" dirty="0">
                <a:latin typeface="Calibri"/>
                <a:cs typeface="Calibri"/>
              </a:rPr>
              <a:t>payments </a:t>
            </a:r>
            <a:r>
              <a:rPr sz="1900" spc="-15" dirty="0">
                <a:latin typeface="Calibri"/>
                <a:cs typeface="Calibri"/>
              </a:rPr>
              <a:t>to</a:t>
            </a:r>
            <a:r>
              <a:rPr sz="1900" spc="14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suppliers.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55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900" b="1" spc="-5" dirty="0">
                <a:latin typeface="Calibri"/>
                <a:cs typeface="Calibri"/>
              </a:rPr>
              <a:t>Office Automation </a:t>
            </a:r>
            <a:r>
              <a:rPr sz="1900" b="1" spc="-15" dirty="0">
                <a:latin typeface="Calibri"/>
                <a:cs typeface="Calibri"/>
              </a:rPr>
              <a:t>Systems </a:t>
            </a:r>
            <a:r>
              <a:rPr sz="1900" b="1" spc="-10" dirty="0">
                <a:latin typeface="Calibri"/>
                <a:cs typeface="Calibri"/>
              </a:rPr>
              <a:t>(“OAS”)-</a:t>
            </a:r>
            <a:r>
              <a:rPr sz="1900" spc="-10" dirty="0">
                <a:latin typeface="Calibri"/>
                <a:cs typeface="Calibri"/>
              </a:rPr>
              <a:t>that </a:t>
            </a:r>
            <a:r>
              <a:rPr sz="1900" dirty="0">
                <a:latin typeface="Calibri"/>
                <a:cs typeface="Calibri"/>
              </a:rPr>
              <a:t>try </a:t>
            </a:r>
            <a:r>
              <a:rPr sz="1900" spc="-15" dirty="0">
                <a:latin typeface="Calibri"/>
                <a:cs typeface="Calibri"/>
              </a:rPr>
              <a:t>to improve </a:t>
            </a:r>
            <a:r>
              <a:rPr sz="1900" dirty="0">
                <a:latin typeface="Calibri"/>
                <a:cs typeface="Calibri"/>
              </a:rPr>
              <a:t>the </a:t>
            </a:r>
            <a:r>
              <a:rPr sz="1900" spc="-5" dirty="0">
                <a:latin typeface="Calibri"/>
                <a:cs typeface="Calibri"/>
              </a:rPr>
              <a:t>productivity </a:t>
            </a:r>
            <a:r>
              <a:rPr sz="1900" spc="-10" dirty="0">
                <a:latin typeface="Calibri"/>
                <a:cs typeface="Calibri"/>
              </a:rPr>
              <a:t>of  </a:t>
            </a:r>
            <a:r>
              <a:rPr sz="1900" spc="-5" dirty="0">
                <a:latin typeface="Calibri"/>
                <a:cs typeface="Calibri"/>
              </a:rPr>
              <a:t>employees who need </a:t>
            </a:r>
            <a:r>
              <a:rPr sz="1900" spc="-15" dirty="0">
                <a:latin typeface="Calibri"/>
                <a:cs typeface="Calibri"/>
              </a:rPr>
              <a:t>to </a:t>
            </a:r>
            <a:r>
              <a:rPr sz="1900" spc="-10" dirty="0">
                <a:latin typeface="Calibri"/>
                <a:cs typeface="Calibri"/>
              </a:rPr>
              <a:t>process </a:t>
            </a:r>
            <a:r>
              <a:rPr sz="1900" spc="-15" dirty="0">
                <a:latin typeface="Calibri"/>
                <a:cs typeface="Calibri"/>
              </a:rPr>
              <a:t>data </a:t>
            </a:r>
            <a:r>
              <a:rPr sz="1900" spc="-5" dirty="0">
                <a:latin typeface="Calibri"/>
                <a:cs typeface="Calibri"/>
              </a:rPr>
              <a:t>and </a:t>
            </a:r>
            <a:r>
              <a:rPr sz="1900" spc="-10" dirty="0">
                <a:latin typeface="Calibri"/>
                <a:cs typeface="Calibri"/>
              </a:rPr>
              <a:t>information. </a:t>
            </a:r>
            <a:r>
              <a:rPr sz="1900" spc="-5" dirty="0">
                <a:latin typeface="Calibri"/>
                <a:cs typeface="Calibri"/>
              </a:rPr>
              <a:t>Wide </a:t>
            </a:r>
            <a:r>
              <a:rPr sz="1900" spc="-15" dirty="0">
                <a:latin typeface="Calibri"/>
                <a:cs typeface="Calibri"/>
              </a:rPr>
              <a:t>range </a:t>
            </a:r>
            <a:r>
              <a:rPr sz="1900" spc="-5" dirty="0">
                <a:latin typeface="Calibri"/>
                <a:cs typeface="Calibri"/>
              </a:rPr>
              <a:t>of </a:t>
            </a:r>
            <a:r>
              <a:rPr sz="1900" spc="-10" dirty="0">
                <a:latin typeface="Calibri"/>
                <a:cs typeface="Calibri"/>
              </a:rPr>
              <a:t>software  </a:t>
            </a:r>
            <a:r>
              <a:rPr sz="1900" spc="-15" dirty="0">
                <a:latin typeface="Calibri"/>
                <a:cs typeface="Calibri"/>
              </a:rPr>
              <a:t>systems </a:t>
            </a:r>
            <a:r>
              <a:rPr sz="1900" spc="-5" dirty="0">
                <a:latin typeface="Calibri"/>
                <a:cs typeface="Calibri"/>
              </a:rPr>
              <a:t>that </a:t>
            </a:r>
            <a:r>
              <a:rPr sz="1900" spc="-20" dirty="0">
                <a:latin typeface="Calibri"/>
                <a:cs typeface="Calibri"/>
              </a:rPr>
              <a:t>exist </a:t>
            </a:r>
            <a:r>
              <a:rPr sz="1900" spc="-15" dirty="0">
                <a:latin typeface="Calibri"/>
                <a:cs typeface="Calibri"/>
              </a:rPr>
              <a:t>to improve </a:t>
            </a:r>
            <a:r>
              <a:rPr sz="1900" spc="-5" dirty="0">
                <a:latin typeface="Calibri"/>
                <a:cs typeface="Calibri"/>
              </a:rPr>
              <a:t>the </a:t>
            </a:r>
            <a:r>
              <a:rPr sz="1900" spc="-10" dirty="0">
                <a:latin typeface="Calibri"/>
                <a:cs typeface="Calibri"/>
              </a:rPr>
              <a:t>productivity </a:t>
            </a:r>
            <a:r>
              <a:rPr sz="1900" spc="-5" dirty="0">
                <a:latin typeface="Calibri"/>
                <a:cs typeface="Calibri"/>
              </a:rPr>
              <a:t>of employees </a:t>
            </a:r>
            <a:r>
              <a:rPr sz="1900" spc="-10" dirty="0">
                <a:latin typeface="Calibri"/>
                <a:cs typeface="Calibri"/>
              </a:rPr>
              <a:t>working </a:t>
            </a:r>
            <a:r>
              <a:rPr sz="1900" spc="-5" dirty="0">
                <a:latin typeface="Calibri"/>
                <a:cs typeface="Calibri"/>
              </a:rPr>
              <a:t>in an  </a:t>
            </a:r>
            <a:r>
              <a:rPr sz="1900" spc="-10" dirty="0">
                <a:latin typeface="Calibri"/>
                <a:cs typeface="Calibri"/>
              </a:rPr>
              <a:t>office </a:t>
            </a:r>
            <a:r>
              <a:rPr sz="1900" dirty="0">
                <a:latin typeface="Calibri"/>
                <a:cs typeface="Calibri"/>
              </a:rPr>
              <a:t>(e.g. </a:t>
            </a:r>
            <a:r>
              <a:rPr sz="1900" spc="-10" dirty="0">
                <a:latin typeface="Calibri"/>
                <a:cs typeface="Calibri"/>
              </a:rPr>
              <a:t>Microsoft Office XP) </a:t>
            </a:r>
            <a:r>
              <a:rPr sz="1900" spc="-5" dirty="0">
                <a:latin typeface="Calibri"/>
                <a:cs typeface="Calibri"/>
              </a:rPr>
              <a:t>or </a:t>
            </a:r>
            <a:r>
              <a:rPr sz="1900" spc="-20" dirty="0">
                <a:latin typeface="Calibri"/>
                <a:cs typeface="Calibri"/>
              </a:rPr>
              <a:t>systems </a:t>
            </a:r>
            <a:r>
              <a:rPr sz="1900" spc="-10" dirty="0">
                <a:latin typeface="Calibri"/>
                <a:cs typeface="Calibri"/>
              </a:rPr>
              <a:t>that </a:t>
            </a:r>
            <a:r>
              <a:rPr sz="1900" spc="-5" dirty="0">
                <a:latin typeface="Calibri"/>
                <a:cs typeface="Calibri"/>
              </a:rPr>
              <a:t>allow employees </a:t>
            </a:r>
            <a:r>
              <a:rPr sz="1900" spc="-15" dirty="0">
                <a:latin typeface="Calibri"/>
                <a:cs typeface="Calibri"/>
              </a:rPr>
              <a:t>to </a:t>
            </a:r>
            <a:r>
              <a:rPr sz="1900" spc="-10" dirty="0">
                <a:latin typeface="Calibri"/>
                <a:cs typeface="Calibri"/>
              </a:rPr>
              <a:t>work </a:t>
            </a:r>
            <a:r>
              <a:rPr sz="1900" spc="-15" dirty="0">
                <a:latin typeface="Calibri"/>
                <a:cs typeface="Calibri"/>
              </a:rPr>
              <a:t>from  </a:t>
            </a:r>
            <a:r>
              <a:rPr sz="1900" spc="-10" dirty="0">
                <a:latin typeface="Calibri"/>
                <a:cs typeface="Calibri"/>
              </a:rPr>
              <a:t>home </a:t>
            </a:r>
            <a:r>
              <a:rPr sz="1900" spc="-5" dirty="0">
                <a:latin typeface="Calibri"/>
                <a:cs typeface="Calibri"/>
              </a:rPr>
              <a:t>or </a:t>
            </a:r>
            <a:r>
              <a:rPr sz="1900" spc="-10" dirty="0">
                <a:latin typeface="Calibri"/>
                <a:cs typeface="Calibri"/>
              </a:rPr>
              <a:t>whilst </a:t>
            </a:r>
            <a:r>
              <a:rPr sz="1900" spc="-5" dirty="0">
                <a:latin typeface="Calibri"/>
                <a:cs typeface="Calibri"/>
              </a:rPr>
              <a:t>on the</a:t>
            </a:r>
            <a:r>
              <a:rPr sz="1900" spc="4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move.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26957" y="6426504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14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8418" y="374649"/>
            <a:ext cx="7423784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55320" marR="5080" indent="-643255">
              <a:lnSpc>
                <a:spcPct val="100000"/>
              </a:lnSpc>
              <a:spcBef>
                <a:spcPts val="95"/>
              </a:spcBef>
            </a:pPr>
            <a:r>
              <a:rPr sz="4000" b="1" i="1" spc="-5" dirty="0">
                <a:latin typeface="Calibri"/>
                <a:cs typeface="Calibri"/>
              </a:rPr>
              <a:t>How is a Management </a:t>
            </a:r>
            <a:r>
              <a:rPr sz="4000" b="1" i="1" spc="-10" dirty="0">
                <a:latin typeface="Calibri"/>
                <a:cs typeface="Calibri"/>
              </a:rPr>
              <a:t>Information  </a:t>
            </a:r>
            <a:r>
              <a:rPr sz="4000" b="1" i="1" spc="-30" dirty="0">
                <a:latin typeface="Calibri"/>
                <a:cs typeface="Calibri"/>
              </a:rPr>
              <a:t>System </a:t>
            </a:r>
            <a:r>
              <a:rPr sz="4000" b="1" i="1" spc="-5" dirty="0">
                <a:latin typeface="Calibri"/>
                <a:cs typeface="Calibri"/>
              </a:rPr>
              <a:t>Useful in</a:t>
            </a:r>
            <a:r>
              <a:rPr sz="4000" b="1" i="1" spc="25" dirty="0">
                <a:latin typeface="Calibri"/>
                <a:cs typeface="Calibri"/>
              </a:rPr>
              <a:t> </a:t>
            </a:r>
            <a:r>
              <a:rPr sz="4000" b="1" i="1" spc="-5" dirty="0">
                <a:latin typeface="Calibri"/>
                <a:cs typeface="Calibri"/>
              </a:rPr>
              <a:t>Companies?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2103247"/>
            <a:ext cx="8072755" cy="39852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r>
              <a:rPr sz="1900" b="1" spc="-5" dirty="0">
                <a:latin typeface="Calibri"/>
                <a:cs typeface="Calibri"/>
              </a:rPr>
              <a:t>Planning and </a:t>
            </a:r>
            <a:r>
              <a:rPr sz="1900" b="1" spc="-10" dirty="0">
                <a:latin typeface="Calibri"/>
                <a:cs typeface="Calibri"/>
              </a:rPr>
              <a:t>Control </a:t>
            </a:r>
            <a:r>
              <a:rPr sz="1900" spc="-5" dirty="0">
                <a:latin typeface="Calibri"/>
                <a:cs typeface="Calibri"/>
              </a:rPr>
              <a:t>: MIS </a:t>
            </a:r>
            <a:r>
              <a:rPr sz="1900" spc="-15" dirty="0">
                <a:latin typeface="Calibri"/>
                <a:cs typeface="Calibri"/>
              </a:rPr>
              <a:t>improves </a:t>
            </a:r>
            <a:r>
              <a:rPr sz="1900" spc="-5" dirty="0">
                <a:latin typeface="Calibri"/>
                <a:cs typeface="Calibri"/>
              </a:rPr>
              <a:t>the </a:t>
            </a:r>
            <a:r>
              <a:rPr sz="1900" spc="-10" dirty="0">
                <a:latin typeface="Calibri"/>
                <a:cs typeface="Calibri"/>
              </a:rPr>
              <a:t>quality </a:t>
            </a:r>
            <a:r>
              <a:rPr sz="1900" spc="-5" dirty="0">
                <a:latin typeface="Calibri"/>
                <a:cs typeface="Calibri"/>
              </a:rPr>
              <a:t>of </a:t>
            </a:r>
            <a:r>
              <a:rPr sz="1900" spc="-10" dirty="0">
                <a:latin typeface="Calibri"/>
                <a:cs typeface="Calibri"/>
              </a:rPr>
              <a:t>plants by providing  relevant information </a:t>
            </a:r>
            <a:r>
              <a:rPr sz="1900" spc="-20" dirty="0">
                <a:latin typeface="Calibri"/>
                <a:cs typeface="Calibri"/>
              </a:rPr>
              <a:t>for </a:t>
            </a:r>
            <a:r>
              <a:rPr sz="1900" spc="-5" dirty="0">
                <a:latin typeface="Calibri"/>
                <a:cs typeface="Calibri"/>
              </a:rPr>
              <a:t>decision – </a:t>
            </a:r>
            <a:r>
              <a:rPr sz="1900" dirty="0">
                <a:latin typeface="Calibri"/>
                <a:cs typeface="Calibri"/>
              </a:rPr>
              <a:t>making. </a:t>
            </a:r>
            <a:r>
              <a:rPr sz="1900" spc="-5" dirty="0">
                <a:latin typeface="Calibri"/>
                <a:cs typeface="Calibri"/>
              </a:rPr>
              <a:t>MIS serves as a </a:t>
            </a:r>
            <a:r>
              <a:rPr sz="1900" spc="-10" dirty="0">
                <a:latin typeface="Calibri"/>
                <a:cs typeface="Calibri"/>
              </a:rPr>
              <a:t>link </a:t>
            </a:r>
            <a:r>
              <a:rPr sz="1900" spc="-5" dirty="0">
                <a:latin typeface="Calibri"/>
                <a:cs typeface="Calibri"/>
              </a:rPr>
              <a:t>between  managerial planning </a:t>
            </a:r>
            <a:r>
              <a:rPr sz="1900" dirty="0">
                <a:latin typeface="Calibri"/>
                <a:cs typeface="Calibri"/>
              </a:rPr>
              <a:t>and </a:t>
            </a:r>
            <a:r>
              <a:rPr sz="1900" spc="-15" dirty="0">
                <a:latin typeface="Calibri"/>
                <a:cs typeface="Calibri"/>
              </a:rPr>
              <a:t>control. </a:t>
            </a:r>
            <a:r>
              <a:rPr sz="1900" spc="-5" dirty="0">
                <a:latin typeface="Calibri"/>
                <a:cs typeface="Calibri"/>
              </a:rPr>
              <a:t>It </a:t>
            </a:r>
            <a:r>
              <a:rPr sz="1900" spc="-15" dirty="0">
                <a:latin typeface="Calibri"/>
                <a:cs typeface="Calibri"/>
              </a:rPr>
              <a:t>improves </a:t>
            </a:r>
            <a:r>
              <a:rPr sz="1900" spc="-5" dirty="0">
                <a:latin typeface="Calibri"/>
                <a:cs typeface="Calibri"/>
              </a:rPr>
              <a:t>the ability of management </a:t>
            </a:r>
            <a:r>
              <a:rPr sz="1900" spc="-20" dirty="0">
                <a:latin typeface="Calibri"/>
                <a:cs typeface="Calibri"/>
              </a:rPr>
              <a:t>to  </a:t>
            </a:r>
            <a:r>
              <a:rPr sz="1900" spc="-15" dirty="0">
                <a:latin typeface="Calibri"/>
                <a:cs typeface="Calibri"/>
              </a:rPr>
              <a:t>evaluate </a:t>
            </a:r>
            <a:r>
              <a:rPr sz="1900" spc="-5" dirty="0">
                <a:latin typeface="Calibri"/>
                <a:cs typeface="Calibri"/>
              </a:rPr>
              <a:t>and </a:t>
            </a:r>
            <a:r>
              <a:rPr sz="1900" spc="-20" dirty="0">
                <a:latin typeface="Calibri"/>
                <a:cs typeface="Calibri"/>
              </a:rPr>
              <a:t>improve</a:t>
            </a:r>
            <a:r>
              <a:rPr sz="1900" spc="8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performance.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Font typeface="Arial"/>
              <a:buChar char="•"/>
            </a:pPr>
            <a:endParaRPr sz="2450">
              <a:latin typeface="Calibri"/>
              <a:cs typeface="Calibri"/>
            </a:endParaRPr>
          </a:p>
          <a:p>
            <a:pPr marL="355600" marR="635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900" b="1" spc="-5" dirty="0">
                <a:latin typeface="Calibri"/>
                <a:cs typeface="Calibri"/>
              </a:rPr>
              <a:t>MIS Minimizes </a:t>
            </a:r>
            <a:r>
              <a:rPr sz="1900" b="1" spc="-10" dirty="0">
                <a:latin typeface="Calibri"/>
                <a:cs typeface="Calibri"/>
              </a:rPr>
              <a:t>Information </a:t>
            </a:r>
            <a:r>
              <a:rPr sz="1900" b="1" spc="-5" dirty="0">
                <a:latin typeface="Calibri"/>
                <a:cs typeface="Calibri"/>
              </a:rPr>
              <a:t>Overload </a:t>
            </a:r>
            <a:r>
              <a:rPr sz="1900" spc="-5" dirty="0">
                <a:latin typeface="Calibri"/>
                <a:cs typeface="Calibri"/>
              </a:rPr>
              <a:t>: MIS </a:t>
            </a:r>
            <a:r>
              <a:rPr sz="1900" spc="-10" dirty="0">
                <a:latin typeface="Calibri"/>
                <a:cs typeface="Calibri"/>
              </a:rPr>
              <a:t>change </a:t>
            </a:r>
            <a:r>
              <a:rPr sz="1900" spc="-5" dirty="0">
                <a:latin typeface="Calibri"/>
                <a:cs typeface="Calibri"/>
              </a:rPr>
              <a:t>the </a:t>
            </a:r>
            <a:r>
              <a:rPr sz="1900" spc="-10" dirty="0">
                <a:latin typeface="Calibri"/>
                <a:cs typeface="Calibri"/>
              </a:rPr>
              <a:t>larger </a:t>
            </a:r>
            <a:r>
              <a:rPr sz="1900" spc="-5" dirty="0">
                <a:latin typeface="Calibri"/>
                <a:cs typeface="Calibri"/>
              </a:rPr>
              <a:t>amount of </a:t>
            </a:r>
            <a:r>
              <a:rPr sz="1900" spc="-10" dirty="0">
                <a:latin typeface="Calibri"/>
                <a:cs typeface="Calibri"/>
              </a:rPr>
              <a:t>data  </a:t>
            </a:r>
            <a:r>
              <a:rPr sz="1900" spc="-15" dirty="0">
                <a:latin typeface="Calibri"/>
                <a:cs typeface="Calibri"/>
              </a:rPr>
              <a:t>into </a:t>
            </a:r>
            <a:r>
              <a:rPr sz="1900" spc="-10" dirty="0">
                <a:latin typeface="Calibri"/>
                <a:cs typeface="Calibri"/>
              </a:rPr>
              <a:t>summarized </a:t>
            </a:r>
            <a:r>
              <a:rPr sz="1900" spc="-15" dirty="0">
                <a:latin typeface="Calibri"/>
                <a:cs typeface="Calibri"/>
              </a:rPr>
              <a:t>form </a:t>
            </a:r>
            <a:r>
              <a:rPr sz="1900" spc="-5" dirty="0">
                <a:latin typeface="Calibri"/>
                <a:cs typeface="Calibri"/>
              </a:rPr>
              <a:t>and </a:t>
            </a:r>
            <a:r>
              <a:rPr sz="1900" spc="-15" dirty="0">
                <a:latin typeface="Calibri"/>
                <a:cs typeface="Calibri"/>
              </a:rPr>
              <a:t>therefore, avoids </a:t>
            </a:r>
            <a:r>
              <a:rPr sz="1900" spc="-5" dirty="0">
                <a:latin typeface="Calibri"/>
                <a:cs typeface="Calibri"/>
              </a:rPr>
              <a:t>the </a:t>
            </a:r>
            <a:r>
              <a:rPr sz="1900" spc="-10" dirty="0">
                <a:latin typeface="Calibri"/>
                <a:cs typeface="Calibri"/>
              </a:rPr>
              <a:t>confusion </a:t>
            </a:r>
            <a:r>
              <a:rPr sz="1900" spc="-5" dirty="0">
                <a:latin typeface="Calibri"/>
                <a:cs typeface="Calibri"/>
              </a:rPr>
              <a:t>which </a:t>
            </a:r>
            <a:r>
              <a:rPr sz="1900" spc="-20" dirty="0">
                <a:latin typeface="Calibri"/>
                <a:cs typeface="Calibri"/>
              </a:rPr>
              <a:t>may </a:t>
            </a:r>
            <a:r>
              <a:rPr sz="1900" spc="-5" dirty="0">
                <a:latin typeface="Calibri"/>
                <a:cs typeface="Calibri"/>
              </a:rPr>
              <a:t>arise  when </a:t>
            </a:r>
            <a:r>
              <a:rPr sz="1900" spc="-10" dirty="0">
                <a:latin typeface="Calibri"/>
                <a:cs typeface="Calibri"/>
              </a:rPr>
              <a:t>managers </a:t>
            </a:r>
            <a:r>
              <a:rPr sz="1900" spc="-15" dirty="0">
                <a:latin typeface="Calibri"/>
                <a:cs typeface="Calibri"/>
              </a:rPr>
              <a:t>are </a:t>
            </a:r>
            <a:r>
              <a:rPr sz="1900" spc="-10" dirty="0">
                <a:latin typeface="Calibri"/>
                <a:cs typeface="Calibri"/>
              </a:rPr>
              <a:t>flooded </a:t>
            </a:r>
            <a:r>
              <a:rPr sz="1900" spc="-5" dirty="0">
                <a:latin typeface="Calibri"/>
                <a:cs typeface="Calibri"/>
              </a:rPr>
              <a:t>with </a:t>
            </a:r>
            <a:r>
              <a:rPr sz="1900" spc="-10" dirty="0">
                <a:latin typeface="Calibri"/>
                <a:cs typeface="Calibri"/>
              </a:rPr>
              <a:t>detailed</a:t>
            </a:r>
            <a:r>
              <a:rPr sz="1900" spc="114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facts.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245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900" b="1" spc="-5" dirty="0">
                <a:latin typeface="Calibri"/>
                <a:cs typeface="Calibri"/>
              </a:rPr>
              <a:t>MIS </a:t>
            </a:r>
            <a:r>
              <a:rPr sz="1900" b="1" spc="-10" dirty="0">
                <a:latin typeface="Calibri"/>
                <a:cs typeface="Calibri"/>
              </a:rPr>
              <a:t>Encourages Decentralization </a:t>
            </a:r>
            <a:r>
              <a:rPr sz="1900" spc="-5" dirty="0">
                <a:latin typeface="Calibri"/>
                <a:cs typeface="Calibri"/>
              </a:rPr>
              <a:t>: </a:t>
            </a:r>
            <a:r>
              <a:rPr sz="1900" spc="-10" dirty="0">
                <a:latin typeface="Calibri"/>
                <a:cs typeface="Calibri"/>
              </a:rPr>
              <a:t>Decentralization </a:t>
            </a:r>
            <a:r>
              <a:rPr sz="1900" spc="-5" dirty="0">
                <a:latin typeface="Calibri"/>
                <a:cs typeface="Calibri"/>
              </a:rPr>
              <a:t>of authority is </a:t>
            </a:r>
            <a:r>
              <a:rPr sz="1900" spc="-10" dirty="0">
                <a:latin typeface="Calibri"/>
                <a:cs typeface="Calibri"/>
              </a:rPr>
              <a:t>possibly  </a:t>
            </a:r>
            <a:r>
              <a:rPr sz="1900" spc="-5" dirty="0">
                <a:latin typeface="Calibri"/>
                <a:cs typeface="Calibri"/>
              </a:rPr>
              <a:t>when </a:t>
            </a:r>
            <a:r>
              <a:rPr sz="1900" spc="-10" dirty="0">
                <a:latin typeface="Calibri"/>
                <a:cs typeface="Calibri"/>
              </a:rPr>
              <a:t>there </a:t>
            </a:r>
            <a:r>
              <a:rPr sz="1900" spc="-5" dirty="0">
                <a:latin typeface="Calibri"/>
                <a:cs typeface="Calibri"/>
              </a:rPr>
              <a:t>is a </a:t>
            </a:r>
            <a:r>
              <a:rPr sz="1900" spc="-20" dirty="0">
                <a:latin typeface="Calibri"/>
                <a:cs typeface="Calibri"/>
              </a:rPr>
              <a:t>system for </a:t>
            </a:r>
            <a:r>
              <a:rPr sz="1900" spc="-10" dirty="0">
                <a:latin typeface="Calibri"/>
                <a:cs typeface="Calibri"/>
              </a:rPr>
              <a:t>monitoring operations at lower levels. MIS is  </a:t>
            </a:r>
            <a:r>
              <a:rPr sz="1900" spc="-5" dirty="0">
                <a:latin typeface="Calibri"/>
                <a:cs typeface="Calibri"/>
              </a:rPr>
              <a:t>successfully </a:t>
            </a:r>
            <a:r>
              <a:rPr sz="1900" spc="-10" dirty="0">
                <a:latin typeface="Calibri"/>
                <a:cs typeface="Calibri"/>
              </a:rPr>
              <a:t>used </a:t>
            </a:r>
            <a:r>
              <a:rPr sz="1900" spc="-20" dirty="0">
                <a:latin typeface="Calibri"/>
                <a:cs typeface="Calibri"/>
              </a:rPr>
              <a:t>for </a:t>
            </a:r>
            <a:r>
              <a:rPr sz="1900" spc="-5" dirty="0">
                <a:latin typeface="Calibri"/>
                <a:cs typeface="Calibri"/>
              </a:rPr>
              <a:t>measuring </a:t>
            </a:r>
            <a:r>
              <a:rPr sz="1900" spc="-10" dirty="0">
                <a:latin typeface="Calibri"/>
                <a:cs typeface="Calibri"/>
              </a:rPr>
              <a:t>performance </a:t>
            </a:r>
            <a:r>
              <a:rPr sz="1900" spc="-5" dirty="0">
                <a:latin typeface="Calibri"/>
                <a:cs typeface="Calibri"/>
              </a:rPr>
              <a:t>and making necessary </a:t>
            </a:r>
            <a:r>
              <a:rPr sz="1900" spc="-10" dirty="0">
                <a:latin typeface="Calibri"/>
                <a:cs typeface="Calibri"/>
              </a:rPr>
              <a:t>change in  </a:t>
            </a:r>
            <a:r>
              <a:rPr sz="1900" spc="-5" dirty="0">
                <a:latin typeface="Calibri"/>
                <a:cs typeface="Calibri"/>
              </a:rPr>
              <a:t>the </a:t>
            </a:r>
            <a:r>
              <a:rPr sz="1900" spc="-15" dirty="0">
                <a:latin typeface="Calibri"/>
                <a:cs typeface="Calibri"/>
              </a:rPr>
              <a:t>organizational </a:t>
            </a:r>
            <a:r>
              <a:rPr sz="1900" spc="-10" dirty="0">
                <a:latin typeface="Calibri"/>
                <a:cs typeface="Calibri"/>
              </a:rPr>
              <a:t>plans </a:t>
            </a:r>
            <a:r>
              <a:rPr sz="1900" spc="-5" dirty="0">
                <a:latin typeface="Calibri"/>
                <a:cs typeface="Calibri"/>
              </a:rPr>
              <a:t>and</a:t>
            </a:r>
            <a:r>
              <a:rPr sz="1900" spc="9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procedures.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26957" y="6426504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8418" y="412749"/>
            <a:ext cx="7423784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450" marR="5080" indent="-32384">
              <a:lnSpc>
                <a:spcPct val="100000"/>
              </a:lnSpc>
              <a:spcBef>
                <a:spcPts val="95"/>
              </a:spcBef>
            </a:pPr>
            <a:r>
              <a:rPr sz="4000" b="1" i="1" spc="-5" dirty="0">
                <a:latin typeface="Calibri"/>
                <a:cs typeface="Calibri"/>
              </a:rPr>
              <a:t>How is a Management </a:t>
            </a:r>
            <a:r>
              <a:rPr sz="4000" b="1" i="1" spc="-10" dirty="0">
                <a:latin typeface="Calibri"/>
                <a:cs typeface="Calibri"/>
              </a:rPr>
              <a:t>Information  </a:t>
            </a:r>
            <a:r>
              <a:rPr sz="4000" b="1" i="1" spc="-30" dirty="0">
                <a:latin typeface="Calibri"/>
                <a:cs typeface="Calibri"/>
              </a:rPr>
              <a:t>System </a:t>
            </a:r>
            <a:r>
              <a:rPr sz="4000" b="1" i="1" spc="-5" dirty="0">
                <a:latin typeface="Calibri"/>
                <a:cs typeface="Calibri"/>
              </a:rPr>
              <a:t>Useful in </a:t>
            </a:r>
            <a:r>
              <a:rPr sz="4000" b="1" i="1" dirty="0">
                <a:latin typeface="Calibri"/>
                <a:cs typeface="Calibri"/>
              </a:rPr>
              <a:t>Companies?</a:t>
            </a:r>
            <a:r>
              <a:rPr sz="4000" b="1" i="1" spc="-20" dirty="0">
                <a:latin typeface="Calibri"/>
                <a:cs typeface="Calibri"/>
              </a:rPr>
              <a:t> </a:t>
            </a:r>
            <a:r>
              <a:rPr sz="4000" b="1" i="1" spc="-10" dirty="0">
                <a:latin typeface="Calibri"/>
                <a:cs typeface="Calibri"/>
              </a:rPr>
              <a:t>Cont.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1997405"/>
            <a:ext cx="8301355" cy="3867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329565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spc="-10" dirty="0">
                <a:latin typeface="Calibri"/>
                <a:cs typeface="Calibri"/>
              </a:rPr>
              <a:t>Costs </a:t>
            </a:r>
            <a:r>
              <a:rPr sz="2000" dirty="0">
                <a:latin typeface="Calibri"/>
                <a:cs typeface="Calibri"/>
              </a:rPr>
              <a:t>: </a:t>
            </a:r>
            <a:r>
              <a:rPr sz="2000" spc="-15" dirty="0">
                <a:latin typeface="Calibri"/>
                <a:cs typeface="Calibri"/>
              </a:rPr>
              <a:t>Invest </a:t>
            </a:r>
            <a:r>
              <a:rPr sz="2000" dirty="0">
                <a:latin typeface="Calibri"/>
                <a:cs typeface="Calibri"/>
              </a:rPr>
              <a:t>in a </a:t>
            </a:r>
            <a:r>
              <a:rPr sz="2000" spc="-10" dirty="0">
                <a:latin typeface="Calibri"/>
                <a:cs typeface="Calibri"/>
              </a:rPr>
              <a:t>consultant to </a:t>
            </a:r>
            <a:r>
              <a:rPr sz="2000" spc="-5" dirty="0">
                <a:latin typeface="Calibri"/>
                <a:cs typeface="Calibri"/>
              </a:rPr>
              <a:t>help define your </a:t>
            </a:r>
            <a:r>
              <a:rPr sz="2000" spc="-10" dirty="0">
                <a:latin typeface="Calibri"/>
                <a:cs typeface="Calibri"/>
              </a:rPr>
              <a:t>core requirements </a:t>
            </a:r>
            <a:r>
              <a:rPr sz="2000" spc="-5" dirty="0">
                <a:latin typeface="Calibri"/>
                <a:cs typeface="Calibri"/>
              </a:rPr>
              <a:t>that  </a:t>
            </a:r>
            <a:r>
              <a:rPr sz="2000" dirty="0">
                <a:latin typeface="Calibri"/>
                <a:cs typeface="Calibri"/>
              </a:rPr>
              <a:t>include </a:t>
            </a:r>
            <a:r>
              <a:rPr sz="2000" spc="-10" dirty="0">
                <a:latin typeface="Calibri"/>
                <a:cs typeface="Calibri"/>
              </a:rPr>
              <a:t>information </a:t>
            </a:r>
            <a:r>
              <a:rPr sz="2000" spc="-15" dirty="0">
                <a:latin typeface="Calibri"/>
                <a:cs typeface="Calibri"/>
              </a:rPr>
              <a:t>for strategic </a:t>
            </a:r>
            <a:r>
              <a:rPr sz="2000" spc="-5" dirty="0">
                <a:latin typeface="Calibri"/>
                <a:cs typeface="Calibri"/>
              </a:rPr>
              <a:t>planning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project </a:t>
            </a:r>
            <a:r>
              <a:rPr sz="2000" spc="-5" dirty="0">
                <a:latin typeface="Calibri"/>
                <a:cs typeface="Calibri"/>
              </a:rPr>
              <a:t>management. </a:t>
            </a:r>
            <a:r>
              <a:rPr sz="2000" spc="-95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be  </a:t>
            </a:r>
            <a:r>
              <a:rPr sz="2000" spc="-5" dirty="0">
                <a:latin typeface="Calibri"/>
                <a:cs typeface="Calibri"/>
              </a:rPr>
              <a:t>useful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successful,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management </a:t>
            </a:r>
            <a:r>
              <a:rPr sz="2000" spc="-10" dirty="0">
                <a:latin typeface="Calibri"/>
                <a:cs typeface="Calibri"/>
              </a:rPr>
              <a:t>information </a:t>
            </a:r>
            <a:r>
              <a:rPr sz="2000" spc="-20" dirty="0">
                <a:latin typeface="Calibri"/>
                <a:cs typeface="Calibri"/>
              </a:rPr>
              <a:t>system </a:t>
            </a:r>
            <a:r>
              <a:rPr sz="2000" spc="-5" dirty="0">
                <a:latin typeface="Calibri"/>
                <a:cs typeface="Calibri"/>
              </a:rPr>
              <a:t>should </a:t>
            </a:r>
            <a:r>
              <a:rPr sz="2000" spc="-10" dirty="0">
                <a:latin typeface="Calibri"/>
                <a:cs typeface="Calibri"/>
              </a:rPr>
              <a:t>focus </a:t>
            </a:r>
            <a:r>
              <a:rPr sz="2000" spc="-5" dirty="0">
                <a:latin typeface="Calibri"/>
                <a:cs typeface="Calibri"/>
              </a:rPr>
              <a:t>on  </a:t>
            </a:r>
            <a:r>
              <a:rPr sz="2000" spc="-10" dirty="0">
                <a:latin typeface="Calibri"/>
                <a:cs typeface="Calibri"/>
              </a:rPr>
              <a:t>company </a:t>
            </a:r>
            <a:r>
              <a:rPr sz="2000" spc="-5" dirty="0">
                <a:latin typeface="Calibri"/>
                <a:cs typeface="Calibri"/>
              </a:rPr>
              <a:t>products </a:t>
            </a:r>
            <a:r>
              <a:rPr sz="2000" dirty="0">
                <a:latin typeface="Calibri"/>
                <a:cs typeface="Calibri"/>
              </a:rPr>
              <a:t>and services, </a:t>
            </a:r>
            <a:r>
              <a:rPr sz="2000" spc="-10" dirty="0">
                <a:latin typeface="Calibri"/>
                <a:cs typeface="Calibri"/>
              </a:rPr>
              <a:t>customers, operating costs, marketing  </a:t>
            </a:r>
            <a:r>
              <a:rPr sz="2000" spc="-5" dirty="0">
                <a:latin typeface="Calibri"/>
                <a:cs typeface="Calibri"/>
              </a:rPr>
              <a:t>opportunities </a:t>
            </a:r>
            <a:r>
              <a:rPr sz="2000" dirty="0">
                <a:latin typeface="Calibri"/>
                <a:cs typeface="Calibri"/>
              </a:rPr>
              <a:t>and the </a:t>
            </a:r>
            <a:r>
              <a:rPr sz="2000" spc="-5" dirty="0">
                <a:latin typeface="Calibri"/>
                <a:cs typeface="Calibri"/>
              </a:rPr>
              <a:t>company's </a:t>
            </a:r>
            <a:r>
              <a:rPr sz="2000" spc="-10" dirty="0">
                <a:latin typeface="Calibri"/>
                <a:cs typeface="Calibri"/>
              </a:rPr>
              <a:t>exposure </a:t>
            </a:r>
            <a:r>
              <a:rPr sz="2000" spc="-15" dirty="0">
                <a:latin typeface="Calibri"/>
                <a:cs typeface="Calibri"/>
              </a:rPr>
              <a:t>to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risk.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2350">
              <a:latin typeface="Calibri"/>
              <a:cs typeface="Calibri"/>
            </a:endParaRPr>
          </a:p>
          <a:p>
            <a:pPr marL="355600" marR="5715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b="1" dirty="0">
                <a:latin typeface="Calibri"/>
                <a:cs typeface="Calibri"/>
              </a:rPr>
              <a:t>MIS brings </a:t>
            </a:r>
            <a:r>
              <a:rPr sz="2000" b="1" spc="-10" dirty="0">
                <a:latin typeface="Calibri"/>
                <a:cs typeface="Calibri"/>
              </a:rPr>
              <a:t>Coordination </a:t>
            </a:r>
            <a:r>
              <a:rPr sz="2000" dirty="0">
                <a:latin typeface="Calibri"/>
                <a:cs typeface="Calibri"/>
              </a:rPr>
              <a:t>: MIS </a:t>
            </a:r>
            <a:r>
              <a:rPr sz="2000" spc="-5" dirty="0">
                <a:latin typeface="Calibri"/>
                <a:cs typeface="Calibri"/>
              </a:rPr>
              <a:t>facilities </a:t>
            </a:r>
            <a:r>
              <a:rPr sz="2000" spc="-10" dirty="0">
                <a:latin typeface="Calibri"/>
                <a:cs typeface="Calibri"/>
              </a:rPr>
              <a:t>integration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10" dirty="0">
                <a:latin typeface="Calibri"/>
                <a:cs typeface="Calibri"/>
              </a:rPr>
              <a:t>specialized </a:t>
            </a:r>
            <a:r>
              <a:rPr sz="2000" dirty="0">
                <a:latin typeface="Calibri"/>
                <a:cs typeface="Calibri"/>
              </a:rPr>
              <a:t>activities  </a:t>
            </a:r>
            <a:r>
              <a:rPr sz="2000" spc="-5" dirty="0">
                <a:latin typeface="Calibri"/>
                <a:cs typeface="Calibri"/>
              </a:rPr>
              <a:t>by </a:t>
            </a:r>
            <a:r>
              <a:rPr sz="2000" spc="-10" dirty="0">
                <a:latin typeface="Calibri"/>
                <a:cs typeface="Calibri"/>
              </a:rPr>
              <a:t>keeping </a:t>
            </a:r>
            <a:r>
              <a:rPr sz="2000" dirty="0">
                <a:latin typeface="Calibri"/>
                <a:cs typeface="Calibri"/>
              </a:rPr>
              <a:t>each </a:t>
            </a:r>
            <a:r>
              <a:rPr sz="2000" spc="-5" dirty="0">
                <a:latin typeface="Calibri"/>
                <a:cs typeface="Calibri"/>
              </a:rPr>
              <a:t>department </a:t>
            </a:r>
            <a:r>
              <a:rPr sz="2000" spc="-15" dirty="0">
                <a:latin typeface="Calibri"/>
                <a:cs typeface="Calibri"/>
              </a:rPr>
              <a:t>aware </a:t>
            </a:r>
            <a:r>
              <a:rPr sz="2000" spc="-5" dirty="0">
                <a:latin typeface="Calibri"/>
                <a:cs typeface="Calibri"/>
              </a:rPr>
              <a:t>of the </a:t>
            </a:r>
            <a:r>
              <a:rPr sz="2000" spc="-10" dirty="0">
                <a:latin typeface="Calibri"/>
                <a:cs typeface="Calibri"/>
              </a:rPr>
              <a:t>problem </a:t>
            </a:r>
            <a:r>
              <a:rPr sz="2000" spc="-5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requirements </a:t>
            </a:r>
            <a:r>
              <a:rPr sz="2000" spc="-5" dirty="0">
                <a:latin typeface="Calibri"/>
                <a:cs typeface="Calibri"/>
              </a:rPr>
              <a:t>of  other departments. It connects </a:t>
            </a:r>
            <a:r>
              <a:rPr sz="2000" dirty="0">
                <a:latin typeface="Calibri"/>
                <a:cs typeface="Calibri"/>
              </a:rPr>
              <a:t>all </a:t>
            </a:r>
            <a:r>
              <a:rPr sz="2000" spc="-5" dirty="0">
                <a:latin typeface="Calibri"/>
                <a:cs typeface="Calibri"/>
              </a:rPr>
              <a:t>decision </a:t>
            </a:r>
            <a:r>
              <a:rPr sz="2000" spc="-15" dirty="0">
                <a:latin typeface="Calibri"/>
                <a:cs typeface="Calibri"/>
              </a:rPr>
              <a:t>centers </a:t>
            </a:r>
            <a:r>
              <a:rPr sz="2000" spc="-5" dirty="0">
                <a:latin typeface="Calibri"/>
                <a:cs typeface="Calibri"/>
              </a:rPr>
              <a:t>in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organization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75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b="1" dirty="0">
                <a:latin typeface="Calibri"/>
                <a:cs typeface="Calibri"/>
              </a:rPr>
              <a:t>MIS </a:t>
            </a:r>
            <a:r>
              <a:rPr sz="2000" spc="-5" dirty="0">
                <a:latin typeface="Calibri"/>
                <a:cs typeface="Calibri"/>
              </a:rPr>
              <a:t>assembles, </a:t>
            </a:r>
            <a:r>
              <a:rPr sz="2000" spc="-10" dirty="0">
                <a:latin typeface="Calibri"/>
                <a:cs typeface="Calibri"/>
              </a:rPr>
              <a:t>process </a:t>
            </a:r>
            <a:r>
              <a:rPr sz="2000" dirty="0">
                <a:latin typeface="Calibri"/>
                <a:cs typeface="Calibri"/>
              </a:rPr>
              <a:t>, </a:t>
            </a:r>
            <a:r>
              <a:rPr sz="2000" spc="-15" dirty="0">
                <a:latin typeface="Calibri"/>
                <a:cs typeface="Calibri"/>
              </a:rPr>
              <a:t>stores </a:t>
            </a:r>
            <a:r>
              <a:rPr sz="2000" dirty="0">
                <a:latin typeface="Calibri"/>
                <a:cs typeface="Calibri"/>
              </a:rPr>
              <a:t>, </a:t>
            </a:r>
            <a:r>
              <a:rPr sz="2000" spc="-10" dirty="0">
                <a:latin typeface="Calibri"/>
                <a:cs typeface="Calibri"/>
              </a:rPr>
              <a:t>retrieves </a:t>
            </a:r>
            <a:r>
              <a:rPr sz="2000" dirty="0">
                <a:latin typeface="Calibri"/>
                <a:cs typeface="Calibri"/>
              </a:rPr>
              <a:t>, </a:t>
            </a:r>
            <a:r>
              <a:rPr sz="2000" spc="-10" dirty="0">
                <a:latin typeface="Calibri"/>
                <a:cs typeface="Calibri"/>
              </a:rPr>
              <a:t>evaluates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disseminates </a:t>
            </a:r>
            <a:r>
              <a:rPr sz="2000" dirty="0">
                <a:latin typeface="Calibri"/>
                <a:cs typeface="Calibri"/>
              </a:rPr>
              <a:t>the  </a:t>
            </a:r>
            <a:r>
              <a:rPr sz="2000" spc="-10" dirty="0">
                <a:latin typeface="Calibri"/>
                <a:cs typeface="Calibri"/>
              </a:rPr>
              <a:t>information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26957" y="6426504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16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91030" marR="5080" indent="-833755">
              <a:lnSpc>
                <a:spcPct val="100000"/>
              </a:lnSpc>
              <a:spcBef>
                <a:spcPts val="95"/>
              </a:spcBef>
            </a:pPr>
            <a:r>
              <a:rPr sz="4000" b="1" i="1" spc="-5" dirty="0">
                <a:latin typeface="Calibri"/>
                <a:cs typeface="Calibri"/>
              </a:rPr>
              <a:t>Impact of the </a:t>
            </a:r>
            <a:r>
              <a:rPr sz="4000" b="1" i="1" spc="-10" dirty="0">
                <a:latin typeface="Calibri"/>
                <a:cs typeface="Calibri"/>
              </a:rPr>
              <a:t>Management  </a:t>
            </a:r>
            <a:r>
              <a:rPr sz="4000" b="1" i="1" spc="-5" dirty="0">
                <a:latin typeface="Calibri"/>
                <a:cs typeface="Calibri"/>
              </a:rPr>
              <a:t>Information</a:t>
            </a:r>
            <a:r>
              <a:rPr sz="4000" b="1" i="1" dirty="0">
                <a:latin typeface="Calibri"/>
                <a:cs typeface="Calibri"/>
              </a:rPr>
              <a:t> </a:t>
            </a:r>
            <a:r>
              <a:rPr sz="4000" b="1" i="1" spc="-30" dirty="0">
                <a:latin typeface="Calibri"/>
                <a:cs typeface="Calibri"/>
              </a:rPr>
              <a:t>System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2040762"/>
            <a:ext cx="8073390" cy="408241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55600" marR="5080" indent="-342900" algn="just">
              <a:lnSpc>
                <a:spcPts val="2380"/>
              </a:lnSpc>
              <a:spcBef>
                <a:spcPts val="390"/>
              </a:spcBef>
              <a:buFont typeface="Arial"/>
              <a:buChar char="•"/>
              <a:tabLst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With a </a:t>
            </a:r>
            <a:r>
              <a:rPr sz="2200" spc="-10" dirty="0">
                <a:latin typeface="Calibri"/>
                <a:cs typeface="Calibri"/>
              </a:rPr>
              <a:t>good </a:t>
            </a:r>
            <a:r>
              <a:rPr sz="2200" b="1" spc="-5" dirty="0">
                <a:latin typeface="Calibri"/>
                <a:cs typeface="Calibri"/>
              </a:rPr>
              <a:t>MIS </a:t>
            </a:r>
            <a:r>
              <a:rPr sz="2200" spc="-5" dirty="0">
                <a:latin typeface="Calibri"/>
                <a:cs typeface="Calibri"/>
              </a:rPr>
              <a:t>support, the </a:t>
            </a:r>
            <a:r>
              <a:rPr sz="2200" spc="-10" dirty="0">
                <a:latin typeface="Calibri"/>
                <a:cs typeface="Calibri"/>
              </a:rPr>
              <a:t>management </a:t>
            </a:r>
            <a:r>
              <a:rPr sz="2200" dirty="0">
                <a:latin typeface="Calibri"/>
                <a:cs typeface="Calibri"/>
              </a:rPr>
              <a:t>of </a:t>
            </a:r>
            <a:r>
              <a:rPr sz="2200" spc="-15" dirty="0">
                <a:latin typeface="Calibri"/>
                <a:cs typeface="Calibri"/>
              </a:rPr>
              <a:t>marketing </a:t>
            </a:r>
            <a:r>
              <a:rPr sz="2200" spc="-5" dirty="0">
                <a:latin typeface="Calibri"/>
                <a:cs typeface="Calibri"/>
              </a:rPr>
              <a:t>, </a:t>
            </a:r>
            <a:r>
              <a:rPr sz="2200" spc="-10" dirty="0">
                <a:latin typeface="Calibri"/>
                <a:cs typeface="Calibri"/>
              </a:rPr>
              <a:t>finance,  production </a:t>
            </a:r>
            <a:r>
              <a:rPr sz="2200" spc="-5" dirty="0">
                <a:latin typeface="Calibri"/>
                <a:cs typeface="Calibri"/>
              </a:rPr>
              <a:t>and </a:t>
            </a:r>
            <a:r>
              <a:rPr sz="2200" spc="-10" dirty="0">
                <a:latin typeface="Calibri"/>
                <a:cs typeface="Calibri"/>
              </a:rPr>
              <a:t>personnel becomes more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efficient.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800">
              <a:latin typeface="Calibri"/>
              <a:cs typeface="Calibri"/>
            </a:endParaRPr>
          </a:p>
          <a:p>
            <a:pPr marL="355600" marR="6985" indent="-342900" algn="just">
              <a:lnSpc>
                <a:spcPts val="2380"/>
              </a:lnSpc>
              <a:buFont typeface="Arial"/>
              <a:buChar char="•"/>
              <a:tabLst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The MIS begins with the </a:t>
            </a:r>
            <a:r>
              <a:rPr sz="2200" spc="-10" dirty="0">
                <a:latin typeface="Calibri"/>
                <a:cs typeface="Calibri"/>
              </a:rPr>
              <a:t>definition </a:t>
            </a:r>
            <a:r>
              <a:rPr sz="2200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20" dirty="0">
                <a:latin typeface="Calibri"/>
                <a:cs typeface="Calibri"/>
              </a:rPr>
              <a:t>data </a:t>
            </a:r>
            <a:r>
              <a:rPr sz="2200" spc="-10" dirty="0">
                <a:latin typeface="Calibri"/>
                <a:cs typeface="Calibri"/>
              </a:rPr>
              <a:t>entity </a:t>
            </a:r>
            <a:r>
              <a:rPr sz="2200" spc="-5" dirty="0">
                <a:latin typeface="Calibri"/>
                <a:cs typeface="Calibri"/>
              </a:rPr>
              <a:t>and its  </a:t>
            </a:r>
            <a:r>
              <a:rPr sz="2200" spc="-10" dirty="0">
                <a:latin typeface="Calibri"/>
                <a:cs typeface="Calibri"/>
              </a:rPr>
              <a:t>attributes, </a:t>
            </a:r>
            <a:r>
              <a:rPr sz="2200" spc="-20" dirty="0">
                <a:latin typeface="Calibri"/>
                <a:cs typeface="Calibri"/>
              </a:rPr>
              <a:t>respectively, </a:t>
            </a:r>
            <a:r>
              <a:rPr sz="2200" spc="-5" dirty="0">
                <a:latin typeface="Calibri"/>
                <a:cs typeface="Calibri"/>
              </a:rPr>
              <a:t>designed </a:t>
            </a:r>
            <a:r>
              <a:rPr sz="2200" spc="-20" dirty="0">
                <a:latin typeface="Calibri"/>
                <a:cs typeface="Calibri"/>
              </a:rPr>
              <a:t>for </a:t>
            </a:r>
            <a:r>
              <a:rPr sz="2200" spc="-10" dirty="0">
                <a:latin typeface="Calibri"/>
                <a:cs typeface="Calibri"/>
              </a:rPr>
              <a:t>information </a:t>
            </a:r>
            <a:r>
              <a:rPr sz="2200" spc="-15" dirty="0">
                <a:latin typeface="Calibri"/>
                <a:cs typeface="Calibri"/>
              </a:rPr>
              <a:t>generation </a:t>
            </a:r>
            <a:r>
              <a:rPr sz="2200" spc="-5" dirty="0">
                <a:latin typeface="Calibri"/>
                <a:cs typeface="Calibri"/>
              </a:rPr>
              <a:t>in the  </a:t>
            </a:r>
            <a:r>
              <a:rPr sz="2200" spc="-10" dirty="0">
                <a:latin typeface="Calibri"/>
                <a:cs typeface="Calibri"/>
              </a:rPr>
              <a:t>organisation.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800">
              <a:latin typeface="Calibri"/>
              <a:cs typeface="Calibri"/>
            </a:endParaRPr>
          </a:p>
          <a:p>
            <a:pPr marL="355600" marR="5080" indent="-342900" algn="just">
              <a:lnSpc>
                <a:spcPts val="2380"/>
              </a:lnSpc>
              <a:buFont typeface="Arial"/>
              <a:buChar char="•"/>
              <a:tabLst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MIS calls </a:t>
            </a:r>
            <a:r>
              <a:rPr sz="2200" spc="-20" dirty="0">
                <a:latin typeface="Calibri"/>
                <a:cs typeface="Calibri"/>
              </a:rPr>
              <a:t>for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0" dirty="0">
                <a:latin typeface="Calibri"/>
                <a:cs typeface="Calibri"/>
              </a:rPr>
              <a:t>systemisation </a:t>
            </a:r>
            <a:r>
              <a:rPr sz="2200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business operations </a:t>
            </a:r>
            <a:r>
              <a:rPr sz="2200" spc="-20" dirty="0">
                <a:latin typeface="Calibri"/>
                <a:cs typeface="Calibri"/>
              </a:rPr>
              <a:t>for </a:t>
            </a:r>
            <a:r>
              <a:rPr sz="2200" spc="-5" dirty="0">
                <a:latin typeface="Calibri"/>
                <a:cs typeface="Calibri"/>
              </a:rPr>
              <a:t>an  </a:t>
            </a:r>
            <a:r>
              <a:rPr sz="2200" spc="-20" dirty="0">
                <a:latin typeface="Calibri"/>
                <a:cs typeface="Calibri"/>
              </a:rPr>
              <a:t>effective </a:t>
            </a:r>
            <a:r>
              <a:rPr sz="2200" spc="-25" dirty="0">
                <a:latin typeface="Calibri"/>
                <a:cs typeface="Calibri"/>
              </a:rPr>
              <a:t>system</a:t>
            </a:r>
            <a:r>
              <a:rPr sz="2200" spc="6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design.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800">
              <a:latin typeface="Calibri"/>
              <a:cs typeface="Calibri"/>
            </a:endParaRPr>
          </a:p>
          <a:p>
            <a:pPr marL="355600" marR="7620" indent="-342900" algn="just">
              <a:lnSpc>
                <a:spcPts val="2380"/>
              </a:lnSpc>
              <a:buFont typeface="Arial"/>
              <a:buChar char="•"/>
              <a:tabLst>
                <a:tab pos="355600" algn="l"/>
              </a:tabLst>
            </a:pPr>
            <a:r>
              <a:rPr sz="2200" spc="-10" dirty="0">
                <a:latin typeface="Calibri"/>
                <a:cs typeface="Calibri"/>
              </a:rPr>
              <a:t>This </a:t>
            </a:r>
            <a:r>
              <a:rPr sz="2200" spc="-5" dirty="0">
                <a:latin typeface="Calibri"/>
                <a:cs typeface="Calibri"/>
              </a:rPr>
              <a:t>leads </a:t>
            </a:r>
            <a:r>
              <a:rPr sz="2200" spc="-20" dirty="0">
                <a:latin typeface="Calibri"/>
                <a:cs typeface="Calibri"/>
              </a:rPr>
              <a:t>to </a:t>
            </a:r>
            <a:r>
              <a:rPr sz="2200" spc="-10" dirty="0">
                <a:latin typeface="Calibri"/>
                <a:cs typeface="Calibri"/>
              </a:rPr>
              <a:t>streamlining </a:t>
            </a:r>
            <a:r>
              <a:rPr sz="2200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operations </a:t>
            </a:r>
            <a:r>
              <a:rPr sz="2200" spc="-5" dirty="0">
                <a:latin typeface="Calibri"/>
                <a:cs typeface="Calibri"/>
              </a:rPr>
              <a:t>which </a:t>
            </a:r>
            <a:r>
              <a:rPr sz="2200" spc="-15" dirty="0">
                <a:latin typeface="Calibri"/>
                <a:cs typeface="Calibri"/>
              </a:rPr>
              <a:t>complicate </a:t>
            </a:r>
            <a:r>
              <a:rPr sz="2200" spc="-5" dirty="0">
                <a:latin typeface="Calibri"/>
                <a:cs typeface="Calibri"/>
              </a:rPr>
              <a:t>the  </a:t>
            </a:r>
            <a:r>
              <a:rPr sz="2200" spc="-20" dirty="0">
                <a:latin typeface="Calibri"/>
                <a:cs typeface="Calibri"/>
              </a:rPr>
              <a:t>system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design.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26957" y="6426504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17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1430" marR="5080" indent="-224154">
              <a:lnSpc>
                <a:spcPct val="100000"/>
              </a:lnSpc>
              <a:spcBef>
                <a:spcPts val="95"/>
              </a:spcBef>
            </a:pPr>
            <a:r>
              <a:rPr sz="4000" b="1" i="1" spc="-5" dirty="0">
                <a:latin typeface="Calibri"/>
                <a:cs typeface="Calibri"/>
              </a:rPr>
              <a:t>Impact of the </a:t>
            </a:r>
            <a:r>
              <a:rPr sz="4000" b="1" i="1" spc="-10" dirty="0">
                <a:latin typeface="Calibri"/>
                <a:cs typeface="Calibri"/>
              </a:rPr>
              <a:t>Management  Information </a:t>
            </a:r>
            <a:r>
              <a:rPr sz="4000" b="1" i="1" spc="-30" dirty="0">
                <a:latin typeface="Calibri"/>
                <a:cs typeface="Calibri"/>
              </a:rPr>
              <a:t>System</a:t>
            </a:r>
            <a:r>
              <a:rPr sz="4000" b="1" i="1" spc="15" dirty="0">
                <a:latin typeface="Calibri"/>
                <a:cs typeface="Calibri"/>
              </a:rPr>
              <a:t> </a:t>
            </a:r>
            <a:r>
              <a:rPr sz="4000" b="1" i="1" spc="-5" dirty="0">
                <a:latin typeface="Calibri"/>
                <a:cs typeface="Calibri"/>
              </a:rPr>
              <a:t>Cont.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77085"/>
            <a:ext cx="8073390" cy="430593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55600" marR="5080" indent="-342900" algn="just">
              <a:lnSpc>
                <a:spcPct val="90100"/>
              </a:lnSpc>
              <a:spcBef>
                <a:spcPts val="385"/>
              </a:spcBef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MIS </a:t>
            </a:r>
            <a:r>
              <a:rPr sz="2400" spc="-15" dirty="0">
                <a:latin typeface="Calibri"/>
                <a:cs typeface="Calibri"/>
              </a:rPr>
              <a:t>improves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administration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business </a:t>
            </a:r>
            <a:r>
              <a:rPr sz="2400" spc="-10" dirty="0">
                <a:latin typeface="Calibri"/>
                <a:cs typeface="Calibri"/>
              </a:rPr>
              <a:t>by </a:t>
            </a:r>
            <a:r>
              <a:rPr sz="2400" spc="-5" dirty="0">
                <a:latin typeface="Calibri"/>
                <a:cs typeface="Calibri"/>
              </a:rPr>
              <a:t>bringing </a:t>
            </a:r>
            <a:r>
              <a:rPr sz="2400" dirty="0">
                <a:latin typeface="Calibri"/>
                <a:cs typeface="Calibri"/>
              </a:rPr>
              <a:t>a  </a:t>
            </a:r>
            <a:r>
              <a:rPr sz="2400" spc="-5" dirty="0">
                <a:latin typeface="Calibri"/>
                <a:cs typeface="Calibri"/>
              </a:rPr>
              <a:t>discipline </a:t>
            </a:r>
            <a:r>
              <a:rPr sz="2400" dirty="0">
                <a:latin typeface="Calibri"/>
                <a:cs typeface="Calibri"/>
              </a:rPr>
              <a:t>in its </a:t>
            </a:r>
            <a:r>
              <a:rPr sz="2400" spc="-10" dirty="0">
                <a:latin typeface="Calibri"/>
                <a:cs typeface="Calibri"/>
              </a:rPr>
              <a:t>operations </a:t>
            </a:r>
            <a:r>
              <a:rPr sz="2400" dirty="0">
                <a:latin typeface="Calibri"/>
                <a:cs typeface="Calibri"/>
              </a:rPr>
              <a:t>as </a:t>
            </a:r>
            <a:r>
              <a:rPr sz="2400" spc="-5" dirty="0">
                <a:latin typeface="Calibri"/>
                <a:cs typeface="Calibri"/>
              </a:rPr>
              <a:t>everybody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10" dirty="0">
                <a:latin typeface="Calibri"/>
                <a:cs typeface="Calibri"/>
              </a:rPr>
              <a:t>required </a:t>
            </a:r>
            <a:r>
              <a:rPr sz="2400" spc="-15" dirty="0">
                <a:latin typeface="Calibri"/>
                <a:cs typeface="Calibri"/>
              </a:rPr>
              <a:t>to follow 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use </a:t>
            </a:r>
            <a:r>
              <a:rPr sz="2400" spc="-20" dirty="0">
                <a:latin typeface="Calibri"/>
                <a:cs typeface="Calibri"/>
              </a:rPr>
              <a:t>systems </a:t>
            </a:r>
            <a:r>
              <a:rPr sz="2400" dirty="0">
                <a:latin typeface="Calibri"/>
                <a:cs typeface="Calibri"/>
              </a:rPr>
              <a:t>&amp;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procedures.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Font typeface="Arial"/>
              <a:buChar char="•"/>
            </a:pPr>
            <a:endParaRPr sz="3050">
              <a:latin typeface="Calibri"/>
              <a:cs typeface="Calibri"/>
            </a:endParaRPr>
          </a:p>
          <a:p>
            <a:pPr marL="355600" marR="6350" indent="-342900" algn="just">
              <a:lnSpc>
                <a:spcPts val="2590"/>
              </a:lnSpc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This </a:t>
            </a:r>
            <a:r>
              <a:rPr sz="2400" spc="-10" dirty="0">
                <a:latin typeface="Calibri"/>
                <a:cs typeface="Calibri"/>
              </a:rPr>
              <a:t>process </a:t>
            </a:r>
            <a:r>
              <a:rPr sz="2400" spc="-5" dirty="0">
                <a:latin typeface="Calibri"/>
                <a:cs typeface="Calibri"/>
              </a:rPr>
              <a:t>brings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high </a:t>
            </a:r>
            <a:r>
              <a:rPr sz="2400" spc="-10" dirty="0">
                <a:latin typeface="Calibri"/>
                <a:cs typeface="Calibri"/>
              </a:rPr>
              <a:t>degree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10" dirty="0">
                <a:latin typeface="Calibri"/>
                <a:cs typeface="Calibri"/>
              </a:rPr>
              <a:t>professionalism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5" dirty="0">
                <a:latin typeface="Calibri"/>
                <a:cs typeface="Calibri"/>
              </a:rPr>
              <a:t>the  business</a:t>
            </a:r>
            <a:r>
              <a:rPr sz="2400" spc="-10" dirty="0">
                <a:latin typeface="Calibri"/>
                <a:cs typeface="Calibri"/>
              </a:rPr>
              <a:t> operations.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30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9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Since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goals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objectives of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b="1" spc="-5" dirty="0">
                <a:latin typeface="Calibri"/>
                <a:cs typeface="Calibri"/>
              </a:rPr>
              <a:t>MIS </a:t>
            </a:r>
            <a:r>
              <a:rPr sz="2400" spc="-15" dirty="0">
                <a:latin typeface="Calibri"/>
                <a:cs typeface="Calibri"/>
              </a:rPr>
              <a:t>are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products of  </a:t>
            </a:r>
            <a:r>
              <a:rPr sz="2400" spc="-5" dirty="0">
                <a:latin typeface="Calibri"/>
                <a:cs typeface="Calibri"/>
              </a:rPr>
              <a:t>business </a:t>
            </a:r>
            <a:r>
              <a:rPr sz="2400" spc="-10" dirty="0">
                <a:latin typeface="Calibri"/>
                <a:cs typeface="Calibri"/>
              </a:rPr>
              <a:t>goals </a:t>
            </a:r>
            <a:r>
              <a:rPr sz="2400" dirty="0">
                <a:latin typeface="Calibri"/>
                <a:cs typeface="Calibri"/>
              </a:rPr>
              <a:t>&amp; </a:t>
            </a:r>
            <a:r>
              <a:rPr sz="2400" spc="-10" dirty="0">
                <a:latin typeface="Calibri"/>
                <a:cs typeface="Calibri"/>
              </a:rPr>
              <a:t>objectives, </a:t>
            </a:r>
            <a:r>
              <a:rPr sz="2400" dirty="0">
                <a:latin typeface="Calibri"/>
                <a:cs typeface="Calibri"/>
              </a:rPr>
              <a:t>it </a:t>
            </a:r>
            <a:r>
              <a:rPr sz="2400" spc="-5" dirty="0">
                <a:latin typeface="Calibri"/>
                <a:cs typeface="Calibri"/>
              </a:rPr>
              <a:t>helps indirectly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pull </a:t>
            </a:r>
            <a:r>
              <a:rPr sz="2400" spc="-10" dirty="0">
                <a:latin typeface="Calibri"/>
                <a:cs typeface="Calibri"/>
              </a:rPr>
              <a:t>the  entire </a:t>
            </a:r>
            <a:r>
              <a:rPr sz="2400" spc="-15" dirty="0">
                <a:latin typeface="Calibri"/>
                <a:cs typeface="Calibri"/>
              </a:rPr>
              <a:t>organisation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5" dirty="0">
                <a:latin typeface="Calibri"/>
                <a:cs typeface="Calibri"/>
              </a:rPr>
              <a:t>one </a:t>
            </a:r>
            <a:r>
              <a:rPr sz="2400" spc="-10" dirty="0">
                <a:latin typeface="Calibri"/>
                <a:cs typeface="Calibri"/>
              </a:rPr>
              <a:t>direction </a:t>
            </a:r>
            <a:r>
              <a:rPr sz="2400" spc="-20" dirty="0">
                <a:latin typeface="Calibri"/>
                <a:cs typeface="Calibri"/>
              </a:rPr>
              <a:t>towards </a:t>
            </a: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20" dirty="0">
                <a:latin typeface="Calibri"/>
                <a:cs typeface="Calibri"/>
              </a:rPr>
              <a:t>corporate  </a:t>
            </a:r>
            <a:r>
              <a:rPr sz="2400" spc="-10" dirty="0">
                <a:latin typeface="Calibri"/>
                <a:cs typeface="Calibri"/>
              </a:rPr>
              <a:t>goals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objectives by providing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5" dirty="0">
                <a:latin typeface="Calibri"/>
                <a:cs typeface="Calibri"/>
              </a:rPr>
              <a:t>relevant </a:t>
            </a:r>
            <a:r>
              <a:rPr sz="2400" spc="-10" dirty="0">
                <a:latin typeface="Calibri"/>
                <a:cs typeface="Calibri"/>
              </a:rPr>
              <a:t>information </a:t>
            </a:r>
            <a:r>
              <a:rPr sz="2400" spc="-25" dirty="0">
                <a:latin typeface="Calibri"/>
                <a:cs typeface="Calibri"/>
              </a:rPr>
              <a:t>to 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people </a:t>
            </a:r>
            <a:r>
              <a:rPr sz="2400" dirty="0">
                <a:latin typeface="Calibri"/>
                <a:cs typeface="Calibri"/>
              </a:rPr>
              <a:t>in the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organisation.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26957" y="6426504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18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3445" y="420369"/>
            <a:ext cx="45351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Garamond"/>
                <a:cs typeface="Garamond"/>
              </a:rPr>
              <a:t>BENEFITS OF</a:t>
            </a:r>
            <a:r>
              <a:rPr sz="4000" b="1" spc="-55" dirty="0">
                <a:latin typeface="Garamond"/>
                <a:cs typeface="Garamond"/>
              </a:rPr>
              <a:t> </a:t>
            </a:r>
            <a:r>
              <a:rPr sz="4000" b="1" spc="-5" dirty="0">
                <a:latin typeface="Garamond"/>
                <a:cs typeface="Garamond"/>
              </a:rPr>
              <a:t>MIS</a:t>
            </a:r>
            <a:endParaRPr sz="4000">
              <a:latin typeface="Garamond"/>
              <a:cs typeface="Garamon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1339341"/>
            <a:ext cx="8455025" cy="500570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600" marR="8255" indent="-342900" algn="just">
              <a:lnSpc>
                <a:spcPts val="2920"/>
              </a:lnSpc>
              <a:spcBef>
                <a:spcPts val="459"/>
              </a:spcBef>
              <a:buFont typeface="Arial"/>
              <a:buChar char="•"/>
              <a:tabLst>
                <a:tab pos="355600" algn="l"/>
              </a:tabLst>
            </a:pPr>
            <a:r>
              <a:rPr sz="2700" spc="-5" dirty="0">
                <a:latin typeface="Garamond"/>
                <a:cs typeface="Garamond"/>
              </a:rPr>
              <a:t>Data </a:t>
            </a:r>
            <a:r>
              <a:rPr sz="2700" dirty="0">
                <a:latin typeface="Garamond"/>
                <a:cs typeface="Garamond"/>
              </a:rPr>
              <a:t>can easily be </a:t>
            </a:r>
            <a:r>
              <a:rPr sz="2700" spc="-5" dirty="0">
                <a:latin typeface="Garamond"/>
                <a:cs typeface="Garamond"/>
              </a:rPr>
              <a:t>accessed </a:t>
            </a:r>
            <a:r>
              <a:rPr sz="2700" dirty="0">
                <a:latin typeface="Garamond"/>
                <a:cs typeface="Garamond"/>
              </a:rPr>
              <a:t>and </a:t>
            </a:r>
            <a:r>
              <a:rPr sz="2700" spc="-5" dirty="0">
                <a:latin typeface="Garamond"/>
                <a:cs typeface="Garamond"/>
              </a:rPr>
              <a:t>analyzed </a:t>
            </a:r>
            <a:r>
              <a:rPr sz="2700" dirty="0">
                <a:latin typeface="Garamond"/>
                <a:cs typeface="Garamond"/>
              </a:rPr>
              <a:t>without time  consuming </a:t>
            </a:r>
            <a:r>
              <a:rPr sz="2700" spc="-5" dirty="0">
                <a:latin typeface="Garamond"/>
                <a:cs typeface="Garamond"/>
              </a:rPr>
              <a:t>manipulation and</a:t>
            </a:r>
            <a:r>
              <a:rPr sz="2700" spc="-35" dirty="0">
                <a:latin typeface="Garamond"/>
                <a:cs typeface="Garamond"/>
              </a:rPr>
              <a:t> </a:t>
            </a:r>
            <a:r>
              <a:rPr sz="2700" spc="-15" dirty="0">
                <a:latin typeface="Garamond"/>
                <a:cs typeface="Garamond"/>
              </a:rPr>
              <a:t>processing.</a:t>
            </a:r>
            <a:endParaRPr sz="27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3700">
              <a:latin typeface="Garamond"/>
              <a:cs typeface="Garamond"/>
            </a:endParaRPr>
          </a:p>
          <a:p>
            <a:pPr marL="355600" marR="5080" indent="-342900" algn="just">
              <a:lnSpc>
                <a:spcPts val="2920"/>
              </a:lnSpc>
              <a:buFont typeface="Arial"/>
              <a:buChar char="•"/>
              <a:tabLst>
                <a:tab pos="355600" algn="l"/>
              </a:tabLst>
            </a:pPr>
            <a:r>
              <a:rPr sz="2700" dirty="0">
                <a:latin typeface="Garamond"/>
                <a:cs typeface="Garamond"/>
              </a:rPr>
              <a:t>Decisions can be made more </a:t>
            </a:r>
            <a:r>
              <a:rPr sz="2700" spc="-10" dirty="0">
                <a:latin typeface="Garamond"/>
                <a:cs typeface="Garamond"/>
              </a:rPr>
              <a:t>quickly </a:t>
            </a:r>
            <a:r>
              <a:rPr sz="2700" spc="-5" dirty="0">
                <a:latin typeface="Garamond"/>
                <a:cs typeface="Garamond"/>
              </a:rPr>
              <a:t>and </a:t>
            </a:r>
            <a:r>
              <a:rPr sz="2700" dirty="0">
                <a:latin typeface="Garamond"/>
                <a:cs typeface="Garamond"/>
              </a:rPr>
              <a:t>with confidence  that the data </a:t>
            </a:r>
            <a:r>
              <a:rPr sz="2700" spc="-5" dirty="0">
                <a:latin typeface="Garamond"/>
                <a:cs typeface="Garamond"/>
              </a:rPr>
              <a:t>are </a:t>
            </a:r>
            <a:r>
              <a:rPr sz="2700" dirty="0">
                <a:latin typeface="Garamond"/>
                <a:cs typeface="Garamond"/>
              </a:rPr>
              <a:t>both </a:t>
            </a:r>
            <a:r>
              <a:rPr sz="2700" spc="-10" dirty="0">
                <a:latin typeface="Garamond"/>
                <a:cs typeface="Garamond"/>
              </a:rPr>
              <a:t>time-relevant </a:t>
            </a:r>
            <a:r>
              <a:rPr sz="2700" spc="-5" dirty="0">
                <a:latin typeface="Garamond"/>
                <a:cs typeface="Garamond"/>
              </a:rPr>
              <a:t>and</a:t>
            </a:r>
            <a:r>
              <a:rPr sz="2700" spc="-20" dirty="0">
                <a:latin typeface="Garamond"/>
                <a:cs typeface="Garamond"/>
              </a:rPr>
              <a:t> </a:t>
            </a:r>
            <a:r>
              <a:rPr sz="2700" spc="-10" dirty="0">
                <a:latin typeface="Garamond"/>
                <a:cs typeface="Garamond"/>
              </a:rPr>
              <a:t>accurate.</a:t>
            </a:r>
            <a:endParaRPr sz="27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3700">
              <a:latin typeface="Garamond"/>
              <a:cs typeface="Garamond"/>
            </a:endParaRPr>
          </a:p>
          <a:p>
            <a:pPr marL="355600" marR="8890" indent="-342900" algn="just">
              <a:lnSpc>
                <a:spcPts val="2920"/>
              </a:lnSpc>
              <a:buFont typeface="Arial"/>
              <a:buChar char="•"/>
              <a:tabLst>
                <a:tab pos="355600" algn="l"/>
              </a:tabLst>
            </a:pPr>
            <a:r>
              <a:rPr sz="2700" dirty="0">
                <a:latin typeface="Garamond"/>
                <a:cs typeface="Garamond"/>
              </a:rPr>
              <a:t>Integrated </a:t>
            </a:r>
            <a:r>
              <a:rPr sz="2700" spc="5" dirty="0">
                <a:latin typeface="Garamond"/>
                <a:cs typeface="Garamond"/>
              </a:rPr>
              <a:t>information </a:t>
            </a:r>
            <a:r>
              <a:rPr sz="2700" dirty="0">
                <a:latin typeface="Garamond"/>
                <a:cs typeface="Garamond"/>
              </a:rPr>
              <a:t>can be </a:t>
            </a:r>
            <a:r>
              <a:rPr sz="2700" spc="-5" dirty="0">
                <a:latin typeface="Garamond"/>
                <a:cs typeface="Garamond"/>
              </a:rPr>
              <a:t>also </a:t>
            </a:r>
            <a:r>
              <a:rPr sz="2700" spc="-10" dirty="0">
                <a:latin typeface="Garamond"/>
                <a:cs typeface="Garamond"/>
              </a:rPr>
              <a:t>kept </a:t>
            </a:r>
            <a:r>
              <a:rPr sz="2700" spc="-5" dirty="0">
                <a:latin typeface="Garamond"/>
                <a:cs typeface="Garamond"/>
              </a:rPr>
              <a:t>in </a:t>
            </a:r>
            <a:r>
              <a:rPr sz="2700" spc="5" dirty="0">
                <a:latin typeface="Garamond"/>
                <a:cs typeface="Garamond"/>
              </a:rPr>
              <a:t>categories </a:t>
            </a:r>
            <a:r>
              <a:rPr sz="2700" dirty="0">
                <a:latin typeface="Garamond"/>
                <a:cs typeface="Garamond"/>
              </a:rPr>
              <a:t>that  </a:t>
            </a:r>
            <a:r>
              <a:rPr sz="2700" spc="-5" dirty="0">
                <a:latin typeface="Garamond"/>
                <a:cs typeface="Garamond"/>
              </a:rPr>
              <a:t>are </a:t>
            </a:r>
            <a:r>
              <a:rPr sz="2700" dirty="0">
                <a:latin typeface="Garamond"/>
                <a:cs typeface="Garamond"/>
              </a:rPr>
              <a:t>meaningful to </a:t>
            </a:r>
            <a:r>
              <a:rPr sz="2700" spc="-5" dirty="0">
                <a:latin typeface="Garamond"/>
                <a:cs typeface="Garamond"/>
              </a:rPr>
              <a:t>profitable</a:t>
            </a:r>
            <a:r>
              <a:rPr sz="2700" spc="-40" dirty="0">
                <a:latin typeface="Garamond"/>
                <a:cs typeface="Garamond"/>
              </a:rPr>
              <a:t> </a:t>
            </a:r>
            <a:r>
              <a:rPr sz="2700" spc="-5" dirty="0">
                <a:latin typeface="Garamond"/>
                <a:cs typeface="Garamond"/>
              </a:rPr>
              <a:t>operation.</a:t>
            </a:r>
            <a:endParaRPr sz="27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3700">
              <a:latin typeface="Garamond"/>
              <a:cs typeface="Garamond"/>
            </a:endParaRPr>
          </a:p>
          <a:p>
            <a:pPr marL="355600" marR="5080" indent="-342900" algn="just">
              <a:lnSpc>
                <a:spcPts val="2920"/>
              </a:lnSpc>
              <a:buFont typeface="Arial"/>
              <a:buChar char="•"/>
              <a:tabLst>
                <a:tab pos="355600" algn="l"/>
              </a:tabLst>
            </a:pPr>
            <a:r>
              <a:rPr sz="2700" spc="-5" dirty="0">
                <a:latin typeface="Garamond"/>
                <a:cs typeface="Garamond"/>
              </a:rPr>
              <a:t>Significant </a:t>
            </a:r>
            <a:r>
              <a:rPr sz="2700" dirty="0">
                <a:latin typeface="Garamond"/>
                <a:cs typeface="Garamond"/>
              </a:rPr>
              <a:t>cost </a:t>
            </a:r>
            <a:r>
              <a:rPr sz="2700" spc="-15" dirty="0">
                <a:latin typeface="Garamond"/>
                <a:cs typeface="Garamond"/>
              </a:rPr>
              <a:t>benefits, </a:t>
            </a:r>
            <a:r>
              <a:rPr sz="2700" dirty="0">
                <a:latin typeface="Garamond"/>
                <a:cs typeface="Garamond"/>
              </a:rPr>
              <a:t>time </a:t>
            </a:r>
            <a:r>
              <a:rPr sz="2700" spc="-20" dirty="0">
                <a:latin typeface="Garamond"/>
                <a:cs typeface="Garamond"/>
              </a:rPr>
              <a:t>savings, </a:t>
            </a:r>
            <a:r>
              <a:rPr sz="2700" spc="-10" dirty="0">
                <a:latin typeface="Garamond"/>
                <a:cs typeface="Garamond"/>
              </a:rPr>
              <a:t>productivity </a:t>
            </a:r>
            <a:r>
              <a:rPr sz="2700" spc="5" dirty="0">
                <a:latin typeface="Garamond"/>
                <a:cs typeface="Garamond"/>
              </a:rPr>
              <a:t>gains </a:t>
            </a:r>
            <a:r>
              <a:rPr sz="2700" spc="-5" dirty="0">
                <a:latin typeface="Garamond"/>
                <a:cs typeface="Garamond"/>
              </a:rPr>
              <a:t>and  process re-engineering </a:t>
            </a:r>
            <a:r>
              <a:rPr sz="2700" dirty="0">
                <a:latin typeface="Garamond"/>
                <a:cs typeface="Garamond"/>
              </a:rPr>
              <a:t>opportunities </a:t>
            </a:r>
            <a:r>
              <a:rPr sz="2700" spc="-5" dirty="0">
                <a:latin typeface="Garamond"/>
                <a:cs typeface="Garamond"/>
              </a:rPr>
              <a:t>are associated with </a:t>
            </a:r>
            <a:r>
              <a:rPr sz="2700" dirty="0">
                <a:latin typeface="Garamond"/>
                <a:cs typeface="Garamond"/>
              </a:rPr>
              <a:t>the  use of data </a:t>
            </a:r>
            <a:r>
              <a:rPr sz="2700" spc="-10" dirty="0">
                <a:latin typeface="Garamond"/>
                <a:cs typeface="Garamond"/>
              </a:rPr>
              <a:t>warehouse </a:t>
            </a:r>
            <a:r>
              <a:rPr sz="2700" dirty="0">
                <a:latin typeface="Garamond"/>
                <a:cs typeface="Garamond"/>
              </a:rPr>
              <a:t>for </a:t>
            </a:r>
            <a:r>
              <a:rPr sz="2700" spc="5" dirty="0">
                <a:latin typeface="Garamond"/>
                <a:cs typeface="Garamond"/>
              </a:rPr>
              <a:t>information</a:t>
            </a:r>
            <a:r>
              <a:rPr sz="2700" spc="-325" dirty="0">
                <a:latin typeface="Garamond"/>
                <a:cs typeface="Garamond"/>
              </a:rPr>
              <a:t> </a:t>
            </a:r>
            <a:r>
              <a:rPr sz="2700" spc="-15" dirty="0">
                <a:latin typeface="Garamond"/>
                <a:cs typeface="Garamond"/>
              </a:rPr>
              <a:t>processing.</a:t>
            </a:r>
            <a:endParaRPr sz="27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7614" y="461899"/>
            <a:ext cx="312928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What </a:t>
            </a:r>
            <a:r>
              <a:rPr sz="4400" spc="-10" dirty="0"/>
              <a:t>is </a:t>
            </a:r>
            <a:r>
              <a:rPr sz="4400" dirty="0"/>
              <a:t>MIS</a:t>
            </a:r>
            <a:r>
              <a:rPr sz="4400" spc="-75" dirty="0"/>
              <a:t> </a:t>
            </a:r>
            <a:r>
              <a:rPr sz="4400" dirty="0"/>
              <a:t>?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810259" y="1607261"/>
            <a:ext cx="7798434" cy="39293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1280" marR="5080" indent="-68580" algn="just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Calibri"/>
                <a:cs typeface="Calibri"/>
              </a:rPr>
              <a:t>Management </a:t>
            </a:r>
            <a:r>
              <a:rPr sz="3200" spc="-15" dirty="0">
                <a:latin typeface="Calibri"/>
                <a:cs typeface="Calibri"/>
              </a:rPr>
              <a:t>Information </a:t>
            </a:r>
            <a:r>
              <a:rPr sz="3200" spc="-25" dirty="0">
                <a:latin typeface="Calibri"/>
                <a:cs typeface="Calibri"/>
              </a:rPr>
              <a:t>System </a:t>
            </a:r>
            <a:r>
              <a:rPr sz="3200" spc="-5" dirty="0">
                <a:latin typeface="Calibri"/>
                <a:cs typeface="Calibri"/>
              </a:rPr>
              <a:t>is </a:t>
            </a:r>
            <a:r>
              <a:rPr sz="3200" dirty="0">
                <a:latin typeface="Calibri"/>
                <a:cs typeface="Calibri"/>
              </a:rPr>
              <a:t>a  </a:t>
            </a:r>
            <a:r>
              <a:rPr sz="3200" spc="-10" dirty="0">
                <a:latin typeface="Calibri"/>
                <a:cs typeface="Calibri"/>
              </a:rPr>
              <a:t>computer </a:t>
            </a:r>
            <a:r>
              <a:rPr sz="3200" spc="-5" dirty="0">
                <a:latin typeface="Calibri"/>
                <a:cs typeface="Calibri"/>
              </a:rPr>
              <a:t>based </a:t>
            </a:r>
            <a:r>
              <a:rPr sz="3200" spc="-15" dirty="0">
                <a:latin typeface="Calibri"/>
                <a:cs typeface="Calibri"/>
              </a:rPr>
              <a:t>information </a:t>
            </a:r>
            <a:r>
              <a:rPr sz="3200" spc="-30" dirty="0">
                <a:latin typeface="Calibri"/>
                <a:cs typeface="Calibri"/>
              </a:rPr>
              <a:t>system </a:t>
            </a:r>
            <a:r>
              <a:rPr sz="3200" dirty="0">
                <a:latin typeface="Calibri"/>
                <a:cs typeface="Calibri"/>
              </a:rPr>
              <a:t>which </a:t>
            </a:r>
            <a:r>
              <a:rPr sz="3200" spc="-5" dirty="0">
                <a:latin typeface="Calibri"/>
                <a:cs typeface="Calibri"/>
              </a:rPr>
              <a:t>is  basically </a:t>
            </a:r>
            <a:r>
              <a:rPr sz="3200" spc="-10" dirty="0">
                <a:latin typeface="Calibri"/>
                <a:cs typeface="Calibri"/>
              </a:rPr>
              <a:t>concerned </a:t>
            </a:r>
            <a:r>
              <a:rPr sz="3200" dirty="0">
                <a:latin typeface="Calibri"/>
                <a:cs typeface="Calibri"/>
              </a:rPr>
              <a:t>with </a:t>
            </a:r>
            <a:r>
              <a:rPr sz="3200" spc="-10" dirty="0">
                <a:latin typeface="Calibri"/>
                <a:cs typeface="Calibri"/>
              </a:rPr>
              <a:t>processing </a:t>
            </a:r>
            <a:r>
              <a:rPr sz="3200" spc="-15" dirty="0">
                <a:latin typeface="Calibri"/>
                <a:cs typeface="Calibri"/>
              </a:rPr>
              <a:t>data into </a:t>
            </a:r>
            <a:r>
              <a:rPr sz="3200" spc="69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information </a:t>
            </a:r>
            <a:r>
              <a:rPr sz="3200" dirty="0">
                <a:latin typeface="Calibri"/>
                <a:cs typeface="Calibri"/>
              </a:rPr>
              <a:t>which </a:t>
            </a:r>
            <a:r>
              <a:rPr sz="3200" spc="-5" dirty="0">
                <a:latin typeface="Calibri"/>
                <a:cs typeface="Calibri"/>
              </a:rPr>
              <a:t>is </a:t>
            </a:r>
            <a:r>
              <a:rPr sz="3200" dirty="0">
                <a:latin typeface="Calibri"/>
                <a:cs typeface="Calibri"/>
              </a:rPr>
              <a:t>then </a:t>
            </a:r>
            <a:r>
              <a:rPr sz="3200" spc="-10" dirty="0">
                <a:latin typeface="Calibri"/>
                <a:cs typeface="Calibri"/>
              </a:rPr>
              <a:t>communicated </a:t>
            </a:r>
            <a:r>
              <a:rPr sz="3200" spc="-45" dirty="0">
                <a:latin typeface="Calibri"/>
                <a:cs typeface="Calibri"/>
              </a:rPr>
              <a:t>to 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various departments </a:t>
            </a:r>
            <a:r>
              <a:rPr sz="3200" dirty="0">
                <a:latin typeface="Calibri"/>
                <a:cs typeface="Calibri"/>
              </a:rPr>
              <a:t>in an </a:t>
            </a:r>
            <a:r>
              <a:rPr sz="3200" spc="-15" dirty="0">
                <a:latin typeface="Calibri"/>
                <a:cs typeface="Calibri"/>
              </a:rPr>
              <a:t>organization </a:t>
            </a:r>
            <a:r>
              <a:rPr sz="3200" spc="-45" dirty="0">
                <a:latin typeface="Calibri"/>
                <a:cs typeface="Calibri"/>
              </a:rPr>
              <a:t>to  </a:t>
            </a:r>
            <a:r>
              <a:rPr sz="3200" spc="-5" dirty="0">
                <a:latin typeface="Calibri"/>
                <a:cs typeface="Calibri"/>
              </a:rPr>
              <a:t>support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10" dirty="0">
                <a:latin typeface="Calibri"/>
                <a:cs typeface="Calibri"/>
              </a:rPr>
              <a:t>operations, </a:t>
            </a:r>
            <a:r>
              <a:rPr sz="3200" spc="5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management </a:t>
            </a:r>
            <a:r>
              <a:rPr sz="3200" dirty="0">
                <a:latin typeface="Calibri"/>
                <a:cs typeface="Calibri"/>
              </a:rPr>
              <a:t>and  the </a:t>
            </a:r>
            <a:r>
              <a:rPr sz="3200" spc="-5" dirty="0">
                <a:latin typeface="Calibri"/>
                <a:cs typeface="Calibri"/>
              </a:rPr>
              <a:t>decision </a:t>
            </a:r>
            <a:r>
              <a:rPr sz="3200" dirty="0">
                <a:latin typeface="Calibri"/>
                <a:cs typeface="Calibri"/>
              </a:rPr>
              <a:t>making </a:t>
            </a:r>
            <a:r>
              <a:rPr sz="3200" spc="-5" dirty="0">
                <a:latin typeface="Calibri"/>
                <a:cs typeface="Calibri"/>
              </a:rPr>
              <a:t>function in </a:t>
            </a:r>
            <a:r>
              <a:rPr sz="3200" dirty="0">
                <a:latin typeface="Calibri"/>
                <a:cs typeface="Calibri"/>
              </a:rPr>
              <a:t>the  </a:t>
            </a:r>
            <a:r>
              <a:rPr sz="3200" spc="-15" dirty="0">
                <a:latin typeface="Calibri"/>
                <a:cs typeface="Calibri"/>
              </a:rPr>
              <a:t>organization.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3229" y="374649"/>
            <a:ext cx="78581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FUNCTIONAL </a:t>
            </a:r>
            <a:r>
              <a:rPr sz="4000" spc="-40" dirty="0"/>
              <a:t>INFORMATION</a:t>
            </a:r>
            <a:r>
              <a:rPr sz="4000" spc="65" dirty="0"/>
              <a:t> </a:t>
            </a:r>
            <a:r>
              <a:rPr sz="4000" spc="-20" dirty="0"/>
              <a:t>SYSTEMS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253997"/>
            <a:ext cx="7742555" cy="524700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5600" marR="5080" indent="-342900">
              <a:lnSpc>
                <a:spcPts val="3460"/>
              </a:lnSpc>
              <a:spcBef>
                <a:spcPts val="5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On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basis of specific functional areas, </a:t>
            </a:r>
            <a:r>
              <a:rPr sz="3200" dirty="0">
                <a:latin typeface="Calibri"/>
                <a:cs typeface="Calibri"/>
              </a:rPr>
              <a:t>MIS  </a:t>
            </a:r>
            <a:r>
              <a:rPr sz="3200" spc="-10" dirty="0">
                <a:latin typeface="Calibri"/>
                <a:cs typeface="Calibri"/>
              </a:rPr>
              <a:t>can </a:t>
            </a:r>
            <a:r>
              <a:rPr sz="3200" dirty="0">
                <a:latin typeface="Calibri"/>
                <a:cs typeface="Calibri"/>
              </a:rPr>
              <a:t>be </a:t>
            </a:r>
            <a:r>
              <a:rPr sz="3200" spc="-20" dirty="0">
                <a:latin typeface="Calibri"/>
                <a:cs typeface="Calibri"/>
              </a:rPr>
              <a:t>categorized </a:t>
            </a:r>
            <a:r>
              <a:rPr sz="3200" dirty="0">
                <a:latin typeface="Calibri"/>
                <a:cs typeface="Calibri"/>
              </a:rPr>
              <a:t>as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follows: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7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800" spc="-15" dirty="0">
                <a:latin typeface="Calibri"/>
                <a:cs typeface="Calibri"/>
              </a:rPr>
              <a:t>Marketing </a:t>
            </a:r>
            <a:r>
              <a:rPr sz="2800" spc="-10" dirty="0">
                <a:latin typeface="Calibri"/>
                <a:cs typeface="Calibri"/>
              </a:rPr>
              <a:t>Management </a:t>
            </a:r>
            <a:r>
              <a:rPr sz="2800" spc="-15" dirty="0">
                <a:latin typeface="Calibri"/>
                <a:cs typeface="Calibri"/>
              </a:rPr>
              <a:t>Information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System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Calibri"/>
              <a:buAutoNum type="arabicPeriod"/>
            </a:pPr>
            <a:endParaRPr sz="3300">
              <a:latin typeface="Calibri"/>
              <a:cs typeface="Calibri"/>
            </a:endParaRPr>
          </a:p>
          <a:p>
            <a:pPr marL="444500" indent="-432434">
              <a:lnSpc>
                <a:spcPct val="100000"/>
              </a:lnSpc>
              <a:buAutoNum type="arabicPeriod"/>
              <a:tabLst>
                <a:tab pos="444500" algn="l"/>
                <a:tab pos="445134" algn="l"/>
              </a:tabLst>
            </a:pPr>
            <a:r>
              <a:rPr sz="2800" spc="-10" dirty="0">
                <a:latin typeface="Calibri"/>
                <a:cs typeface="Calibri"/>
              </a:rPr>
              <a:t>Human </a:t>
            </a:r>
            <a:r>
              <a:rPr sz="2800" spc="-15" dirty="0">
                <a:latin typeface="Calibri"/>
                <a:cs typeface="Calibri"/>
              </a:rPr>
              <a:t>Resource Information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System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Calibri"/>
              <a:buAutoNum type="arabicPeriod"/>
            </a:pPr>
            <a:endParaRPr sz="3300">
              <a:latin typeface="Calibri"/>
              <a:cs typeface="Calibri"/>
            </a:endParaRPr>
          </a:p>
          <a:p>
            <a:pPr marL="364490" indent="-352425">
              <a:lnSpc>
                <a:spcPct val="100000"/>
              </a:lnSpc>
              <a:buAutoNum type="arabicPeriod"/>
              <a:tabLst>
                <a:tab pos="365125" algn="l"/>
              </a:tabLst>
            </a:pPr>
            <a:r>
              <a:rPr sz="2800" spc="-5" dirty="0">
                <a:latin typeface="Calibri"/>
                <a:cs typeface="Calibri"/>
              </a:rPr>
              <a:t>Financial </a:t>
            </a:r>
            <a:r>
              <a:rPr sz="2800" spc="-10" dirty="0">
                <a:latin typeface="Calibri"/>
                <a:cs typeface="Calibri"/>
              </a:rPr>
              <a:t>Management </a:t>
            </a:r>
            <a:r>
              <a:rPr sz="2800" spc="-15" dirty="0">
                <a:latin typeface="Calibri"/>
                <a:cs typeface="Calibri"/>
              </a:rPr>
              <a:t>Information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System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Calibri"/>
              <a:buAutoNum type="arabicPeriod"/>
            </a:pPr>
            <a:endParaRPr sz="3000">
              <a:latin typeface="Calibri"/>
              <a:cs typeface="Calibri"/>
            </a:endParaRPr>
          </a:p>
          <a:p>
            <a:pPr marL="417830" marR="1602105" indent="-405765">
              <a:lnSpc>
                <a:spcPct val="110000"/>
              </a:lnSpc>
              <a:buFont typeface="Calibri"/>
              <a:buAutoNum type="arabicPeriod"/>
              <a:tabLst>
                <a:tab pos="444500" algn="l"/>
                <a:tab pos="445134" algn="l"/>
              </a:tabLst>
            </a:pPr>
            <a:r>
              <a:rPr dirty="0"/>
              <a:t>	</a:t>
            </a:r>
            <a:r>
              <a:rPr sz="2800" spc="-15" dirty="0">
                <a:latin typeface="Calibri"/>
                <a:cs typeface="Calibri"/>
              </a:rPr>
              <a:t>Production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20" dirty="0">
                <a:latin typeface="Calibri"/>
                <a:cs typeface="Calibri"/>
              </a:rPr>
              <a:t>Inventory </a:t>
            </a:r>
            <a:r>
              <a:rPr sz="2800" spc="-10" dirty="0">
                <a:latin typeface="Calibri"/>
                <a:cs typeface="Calibri"/>
              </a:rPr>
              <a:t>Management  </a:t>
            </a:r>
            <a:r>
              <a:rPr sz="2800" spc="-15" dirty="0">
                <a:latin typeface="Calibri"/>
                <a:cs typeface="Calibri"/>
              </a:rPr>
              <a:t>Information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System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75254" y="420750"/>
            <a:ext cx="2796540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00" b="1" i="1" spc="-5" dirty="0">
                <a:latin typeface="Calibri"/>
                <a:cs typeface="Calibri"/>
              </a:rPr>
              <a:t>Conclusion</a:t>
            </a:r>
            <a:endParaRPr sz="49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899869"/>
            <a:ext cx="8072755" cy="122047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55600" marR="5080" indent="-342900" algn="just">
              <a:lnSpc>
                <a:spcPct val="90000"/>
              </a:lnSpc>
              <a:spcBef>
                <a:spcPts val="434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Through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b="1" i="1" spc="-10" dirty="0">
                <a:latin typeface="Calibri"/>
                <a:cs typeface="Calibri"/>
              </a:rPr>
              <a:t>Management </a:t>
            </a:r>
            <a:r>
              <a:rPr sz="2800" b="1" i="1" spc="-5" dirty="0">
                <a:latin typeface="Calibri"/>
                <a:cs typeface="Calibri"/>
              </a:rPr>
              <a:t>Information </a:t>
            </a:r>
            <a:r>
              <a:rPr sz="2800" b="1" i="1" spc="-20" dirty="0">
                <a:latin typeface="Calibri"/>
                <a:cs typeface="Calibri"/>
              </a:rPr>
              <a:t>System</a:t>
            </a:r>
            <a:r>
              <a:rPr sz="2800" spc="-20" dirty="0">
                <a:latin typeface="Calibri"/>
                <a:cs typeface="Calibri"/>
              </a:rPr>
              <a:t>, </a:t>
            </a:r>
            <a:r>
              <a:rPr sz="2800" spc="-5" dirty="0">
                <a:latin typeface="Calibri"/>
                <a:cs typeface="Calibri"/>
              </a:rPr>
              <a:t>the  </a:t>
            </a:r>
            <a:r>
              <a:rPr sz="2800" spc="-15" dirty="0">
                <a:latin typeface="Calibri"/>
                <a:cs typeface="Calibri"/>
              </a:rPr>
              <a:t>information </a:t>
            </a:r>
            <a:r>
              <a:rPr sz="2800" spc="-10" dirty="0">
                <a:latin typeface="Calibri"/>
                <a:cs typeface="Calibri"/>
              </a:rPr>
              <a:t>can </a:t>
            </a:r>
            <a:r>
              <a:rPr sz="2800" spc="-5" dirty="0">
                <a:latin typeface="Calibri"/>
                <a:cs typeface="Calibri"/>
              </a:rPr>
              <a:t>be </a:t>
            </a:r>
            <a:r>
              <a:rPr sz="2800" spc="-10" dirty="0">
                <a:latin typeface="Calibri"/>
                <a:cs typeface="Calibri"/>
              </a:rPr>
              <a:t>used </a:t>
            </a:r>
            <a:r>
              <a:rPr sz="2800" spc="-5" dirty="0">
                <a:latin typeface="Calibri"/>
                <a:cs typeface="Calibri"/>
              </a:rPr>
              <a:t>as a </a:t>
            </a:r>
            <a:r>
              <a:rPr sz="2800" spc="-20" dirty="0">
                <a:latin typeface="Calibri"/>
                <a:cs typeface="Calibri"/>
              </a:rPr>
              <a:t>strategic </a:t>
            </a:r>
            <a:r>
              <a:rPr sz="2800" spc="-10" dirty="0">
                <a:latin typeface="Calibri"/>
                <a:cs typeface="Calibri"/>
              </a:rPr>
              <a:t>weapon </a:t>
            </a:r>
            <a:r>
              <a:rPr sz="2800" spc="-20" dirty="0">
                <a:latin typeface="Calibri"/>
                <a:cs typeface="Calibri"/>
              </a:rPr>
              <a:t>to  </a:t>
            </a:r>
            <a:r>
              <a:rPr sz="2800" spc="-15" dirty="0">
                <a:latin typeface="Calibri"/>
                <a:cs typeface="Calibri"/>
              </a:rPr>
              <a:t>counter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threats</a:t>
            </a:r>
            <a:r>
              <a:rPr sz="2800" spc="6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  </a:t>
            </a:r>
            <a:r>
              <a:rPr sz="2800" spc="-5" dirty="0">
                <a:latin typeface="Calibri"/>
                <a:cs typeface="Calibri"/>
              </a:rPr>
              <a:t>business, </a:t>
            </a:r>
            <a:r>
              <a:rPr sz="2800" spc="-25" dirty="0">
                <a:latin typeface="Calibri"/>
                <a:cs typeface="Calibri"/>
              </a:rPr>
              <a:t>make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businesses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8839" y="3436442"/>
            <a:ext cx="44469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270125" algn="l"/>
              </a:tabLst>
            </a:pPr>
            <a:r>
              <a:rPr sz="2800" spc="-15" dirty="0">
                <a:latin typeface="Calibri"/>
                <a:cs typeface="Calibri"/>
              </a:rPr>
              <a:t>organizational	</a:t>
            </a:r>
            <a:r>
              <a:rPr sz="2800" spc="-20" dirty="0">
                <a:latin typeface="Calibri"/>
                <a:cs typeface="Calibri"/>
              </a:rPr>
              <a:t>transformation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8839" y="3052698"/>
            <a:ext cx="7728584" cy="835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ts val="3190"/>
              </a:lnSpc>
              <a:spcBef>
                <a:spcPts val="95"/>
              </a:spcBef>
              <a:tabLst>
                <a:tab pos="1268095" algn="l"/>
                <a:tab pos="3572510" algn="l"/>
                <a:tab pos="4618355" algn="l"/>
                <a:tab pos="5866130" algn="l"/>
                <a:tab pos="7219950" algn="l"/>
              </a:tabLst>
            </a:pPr>
            <a:r>
              <a:rPr sz="2800" spc="-5" dirty="0">
                <a:latin typeface="Calibri"/>
                <a:cs typeface="Calibri"/>
              </a:rPr>
              <a:t>mo</a:t>
            </a:r>
            <a:r>
              <a:rPr sz="2800" spc="-4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omp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ti</a:t>
            </a:r>
            <a:r>
              <a:rPr sz="2800" spc="-15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30" dirty="0">
                <a:latin typeface="Calibri"/>
                <a:cs typeface="Calibri"/>
              </a:rPr>
              <a:t>v</a:t>
            </a:r>
            <a:r>
              <a:rPr sz="2800" spc="-5" dirty="0">
                <a:latin typeface="Calibri"/>
                <a:cs typeface="Calibri"/>
              </a:rPr>
              <a:t>e,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brin</a:t>
            </a:r>
            <a:r>
              <a:rPr sz="2800" spc="-5" dirty="0">
                <a:latin typeface="Calibri"/>
                <a:cs typeface="Calibri"/>
              </a:rPr>
              <a:t>g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abo</a:t>
            </a:r>
            <a:r>
              <a:rPr sz="2800" dirty="0">
                <a:latin typeface="Calibri"/>
                <a:cs typeface="Calibri"/>
              </a:rPr>
              <a:t>u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the</a:t>
            </a:r>
            <a:endParaRPr sz="2800">
              <a:latin typeface="Calibri"/>
              <a:cs typeface="Calibri"/>
            </a:endParaRPr>
          </a:p>
          <a:p>
            <a:pPr marR="5715" algn="r">
              <a:lnSpc>
                <a:spcPts val="3190"/>
              </a:lnSpc>
              <a:tabLst>
                <a:tab pos="1380490" algn="l"/>
              </a:tabLst>
            </a:pPr>
            <a:r>
              <a:rPr sz="2800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h</a:t>
            </a: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5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u</a:t>
            </a:r>
            <a:r>
              <a:rPr sz="2800" spc="-5" dirty="0">
                <a:latin typeface="Calibri"/>
                <a:cs typeface="Calibri"/>
              </a:rPr>
              <a:t>gh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eg</a:t>
            </a:r>
            <a:r>
              <a:rPr sz="2800" spc="-70" dirty="0">
                <a:latin typeface="Calibri"/>
                <a:cs typeface="Calibri"/>
              </a:rPr>
              <a:t>r</a:t>
            </a:r>
            <a:r>
              <a:rPr sz="2800" spc="-2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io</a:t>
            </a:r>
            <a:r>
              <a:rPr sz="2800" spc="-10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8839" y="3821048"/>
            <a:ext cx="7728584" cy="198818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430"/>
              </a:spcBef>
            </a:pPr>
            <a:r>
              <a:rPr sz="2800" spc="-5" dirty="0">
                <a:latin typeface="Calibri"/>
                <a:cs typeface="Calibri"/>
              </a:rPr>
              <a:t>MIS </a:t>
            </a:r>
            <a:r>
              <a:rPr sz="2800" spc="-15" dirty="0">
                <a:latin typeface="Calibri"/>
                <a:cs typeface="Calibri"/>
              </a:rPr>
              <a:t>provides </a:t>
            </a:r>
            <a:r>
              <a:rPr sz="2800" dirty="0">
                <a:latin typeface="Calibri"/>
                <a:cs typeface="Calibri"/>
              </a:rPr>
              <a:t>support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managers </a:t>
            </a:r>
            <a:r>
              <a:rPr sz="2800" spc="-5" dirty="0">
                <a:latin typeface="Calibri"/>
                <a:cs typeface="Calibri"/>
              </a:rPr>
              <a:t>as </a:t>
            </a:r>
            <a:r>
              <a:rPr sz="2800" spc="-10" dirty="0">
                <a:latin typeface="Calibri"/>
                <a:cs typeface="Calibri"/>
              </a:rPr>
              <a:t>they work </a:t>
            </a:r>
            <a:r>
              <a:rPr sz="2800" spc="-30" dirty="0">
                <a:latin typeface="Calibri"/>
                <a:cs typeface="Calibri"/>
              </a:rPr>
              <a:t>to  </a:t>
            </a:r>
            <a:r>
              <a:rPr sz="2800" spc="-10" dirty="0">
                <a:latin typeface="Calibri"/>
                <a:cs typeface="Calibri"/>
              </a:rPr>
              <a:t>achieve </a:t>
            </a:r>
            <a:r>
              <a:rPr sz="2800" spc="-20" dirty="0">
                <a:latin typeface="Calibri"/>
                <a:cs typeface="Calibri"/>
              </a:rPr>
              <a:t>corporate </a:t>
            </a:r>
            <a:r>
              <a:rPr sz="2800" spc="-10" dirty="0">
                <a:latin typeface="Calibri"/>
                <a:cs typeface="Calibri"/>
              </a:rPr>
              <a:t>goals </a:t>
            </a:r>
            <a:r>
              <a:rPr sz="2800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enables </a:t>
            </a:r>
            <a:r>
              <a:rPr sz="2800" spc="-15" dirty="0">
                <a:latin typeface="Calibri"/>
                <a:cs typeface="Calibri"/>
              </a:rPr>
              <a:t>managers </a:t>
            </a:r>
            <a:r>
              <a:rPr sz="2800" spc="-30" dirty="0">
                <a:latin typeface="Calibri"/>
                <a:cs typeface="Calibri"/>
              </a:rPr>
              <a:t>to  </a:t>
            </a:r>
            <a:r>
              <a:rPr sz="2800" spc="-15" dirty="0">
                <a:latin typeface="Calibri"/>
                <a:cs typeface="Calibri"/>
              </a:rPr>
              <a:t>compare </a:t>
            </a:r>
            <a:r>
              <a:rPr sz="2800" spc="-10" dirty="0">
                <a:latin typeface="Calibri"/>
                <a:cs typeface="Calibri"/>
              </a:rPr>
              <a:t>results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established </a:t>
            </a:r>
            <a:r>
              <a:rPr sz="2800" spc="-15" dirty="0">
                <a:latin typeface="Calibri"/>
                <a:cs typeface="Calibri"/>
              </a:rPr>
              <a:t>company </a:t>
            </a:r>
            <a:r>
              <a:rPr sz="2800" spc="-10" dirty="0">
                <a:latin typeface="Calibri"/>
                <a:cs typeface="Calibri"/>
              </a:rPr>
              <a:t>goals </a:t>
            </a:r>
            <a:r>
              <a:rPr sz="2800" dirty="0">
                <a:latin typeface="Calibri"/>
                <a:cs typeface="Calibri"/>
              </a:rPr>
              <a:t>and  </a:t>
            </a:r>
            <a:r>
              <a:rPr sz="2800" spc="-5" dirty="0">
                <a:latin typeface="Calibri"/>
                <a:cs typeface="Calibri"/>
              </a:rPr>
              <a:t>identify </a:t>
            </a:r>
            <a:r>
              <a:rPr sz="2800" spc="-15" dirty="0">
                <a:latin typeface="Calibri"/>
                <a:cs typeface="Calibri"/>
              </a:rPr>
              <a:t>problem </a:t>
            </a:r>
            <a:r>
              <a:rPr sz="2800" spc="-10" dirty="0">
                <a:latin typeface="Calibri"/>
                <a:cs typeface="Calibri"/>
              </a:rPr>
              <a:t>areas </a:t>
            </a:r>
            <a:r>
              <a:rPr sz="2800" spc="-5" dirty="0">
                <a:latin typeface="Calibri"/>
                <a:cs typeface="Calibri"/>
              </a:rPr>
              <a:t>and opportunities </a:t>
            </a:r>
            <a:r>
              <a:rPr sz="2800" spc="-25" dirty="0">
                <a:latin typeface="Calibri"/>
                <a:cs typeface="Calibri"/>
              </a:rPr>
              <a:t>for  </a:t>
            </a:r>
            <a:r>
              <a:rPr sz="2800" spc="-15" dirty="0">
                <a:latin typeface="Calibri"/>
                <a:cs typeface="Calibri"/>
              </a:rPr>
              <a:t>improvement.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26957" y="6426504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30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39948" y="461899"/>
            <a:ext cx="386397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Definition </a:t>
            </a:r>
            <a:r>
              <a:rPr sz="4400" spc="-5" dirty="0"/>
              <a:t>of</a:t>
            </a:r>
            <a:r>
              <a:rPr sz="4400" spc="-35" dirty="0"/>
              <a:t> </a:t>
            </a:r>
            <a:r>
              <a:rPr sz="4400" dirty="0"/>
              <a:t>MIS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459740" y="1835861"/>
            <a:ext cx="8301355" cy="30511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sz="3200" b="1" spc="-10" dirty="0">
                <a:latin typeface="Calibri"/>
                <a:cs typeface="Calibri"/>
              </a:rPr>
              <a:t>Management </a:t>
            </a:r>
            <a:r>
              <a:rPr sz="3200" b="1" spc="-15" dirty="0">
                <a:latin typeface="Calibri"/>
                <a:cs typeface="Calibri"/>
              </a:rPr>
              <a:t>information  </a:t>
            </a:r>
            <a:r>
              <a:rPr sz="3200" b="1" spc="-25" dirty="0">
                <a:latin typeface="Calibri"/>
                <a:cs typeface="Calibri"/>
              </a:rPr>
              <a:t>system</a:t>
            </a:r>
            <a:r>
              <a:rPr sz="3200" spc="-25" dirty="0">
                <a:latin typeface="Calibri"/>
                <a:cs typeface="Calibri"/>
              </a:rPr>
              <a:t>, </a:t>
            </a:r>
            <a:r>
              <a:rPr sz="3200" dirty="0">
                <a:latin typeface="Calibri"/>
                <a:cs typeface="Calibri"/>
              </a:rPr>
              <a:t>or </a:t>
            </a:r>
            <a:r>
              <a:rPr sz="3200" b="1" spc="-5" dirty="0">
                <a:latin typeface="Calibri"/>
                <a:cs typeface="Calibri"/>
              </a:rPr>
              <a:t>MIS</a:t>
            </a:r>
            <a:r>
              <a:rPr sz="3200" spc="-5" dirty="0">
                <a:latin typeface="Calibri"/>
                <a:cs typeface="Calibri"/>
              </a:rPr>
              <a:t>,  </a:t>
            </a:r>
            <a:r>
              <a:rPr sz="3200" spc="-10" dirty="0">
                <a:latin typeface="Calibri"/>
                <a:cs typeface="Calibri"/>
              </a:rPr>
              <a:t>broadly </a:t>
            </a:r>
            <a:r>
              <a:rPr sz="3200" spc="-40" dirty="0">
                <a:latin typeface="Calibri"/>
                <a:cs typeface="Calibri"/>
              </a:rPr>
              <a:t>refers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10" dirty="0">
                <a:latin typeface="Calibri"/>
                <a:cs typeface="Calibri"/>
              </a:rPr>
              <a:t>computer </a:t>
            </a:r>
            <a:r>
              <a:rPr sz="3200" spc="-5" dirty="0">
                <a:latin typeface="Calibri"/>
                <a:cs typeface="Calibri"/>
              </a:rPr>
              <a:t>based </a:t>
            </a:r>
            <a:r>
              <a:rPr sz="3200" b="1" spc="-30" dirty="0">
                <a:latin typeface="Calibri"/>
                <a:cs typeface="Calibri"/>
              </a:rPr>
              <a:t>system </a:t>
            </a:r>
            <a:r>
              <a:rPr sz="3200" spc="-5" dirty="0">
                <a:latin typeface="Calibri"/>
                <a:cs typeface="Calibri"/>
              </a:rPr>
              <a:t>that  </a:t>
            </a:r>
            <a:r>
              <a:rPr sz="3200" spc="-10" dirty="0">
                <a:latin typeface="Calibri"/>
                <a:cs typeface="Calibri"/>
              </a:rPr>
              <a:t>provides </a:t>
            </a:r>
            <a:r>
              <a:rPr sz="3200" b="1" spc="-15" dirty="0">
                <a:latin typeface="Calibri"/>
                <a:cs typeface="Calibri"/>
              </a:rPr>
              <a:t>managers </a:t>
            </a:r>
            <a:r>
              <a:rPr sz="3200" dirty="0">
                <a:latin typeface="Calibri"/>
                <a:cs typeface="Calibri"/>
              </a:rPr>
              <a:t>with the </a:t>
            </a:r>
            <a:r>
              <a:rPr sz="3200" spc="-15" dirty="0">
                <a:latin typeface="Calibri"/>
                <a:cs typeface="Calibri"/>
              </a:rPr>
              <a:t>tools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spc="-20" dirty="0">
                <a:latin typeface="Calibri"/>
                <a:cs typeface="Calibri"/>
              </a:rPr>
              <a:t>organize,  </a:t>
            </a:r>
            <a:r>
              <a:rPr sz="3200" spc="-15" dirty="0">
                <a:latin typeface="Calibri"/>
                <a:cs typeface="Calibri"/>
              </a:rPr>
              <a:t>evaluate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15" dirty="0">
                <a:latin typeface="Calibri"/>
                <a:cs typeface="Calibri"/>
              </a:rPr>
              <a:t>efficiently </a:t>
            </a:r>
            <a:r>
              <a:rPr sz="3200" b="1" spc="-10" dirty="0">
                <a:latin typeface="Calibri"/>
                <a:cs typeface="Calibri"/>
              </a:rPr>
              <a:t>manage </a:t>
            </a:r>
            <a:r>
              <a:rPr sz="3200" spc="-5" dirty="0">
                <a:latin typeface="Calibri"/>
                <a:cs typeface="Calibri"/>
              </a:rPr>
              <a:t>departments  within </a:t>
            </a:r>
            <a:r>
              <a:rPr sz="3200" dirty="0">
                <a:latin typeface="Calibri"/>
                <a:cs typeface="Calibri"/>
              </a:rPr>
              <a:t>an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organization</a:t>
            </a:r>
            <a:endParaRPr sz="3200">
              <a:latin typeface="Calibri"/>
              <a:cs typeface="Calibri"/>
            </a:endParaRPr>
          </a:p>
          <a:p>
            <a:pPr marL="3972560" algn="just">
              <a:lnSpc>
                <a:spcPct val="100000"/>
              </a:lnSpc>
              <a:spcBef>
                <a:spcPts val="775"/>
              </a:spcBef>
            </a:pPr>
            <a:r>
              <a:rPr sz="3200" dirty="0">
                <a:latin typeface="Calibri"/>
                <a:cs typeface="Calibri"/>
              </a:rPr>
              <a:t>- </a:t>
            </a:r>
            <a:r>
              <a:rPr sz="3200" spc="-10" dirty="0">
                <a:latin typeface="Calibri"/>
                <a:cs typeface="Calibri"/>
              </a:rPr>
              <a:t>Subhalakshmi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Joshi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1543049"/>
            <a:ext cx="7696200" cy="3714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13560" marR="5080" indent="-1801495">
              <a:lnSpc>
                <a:spcPct val="100000"/>
              </a:lnSpc>
              <a:spcBef>
                <a:spcPts val="95"/>
              </a:spcBef>
            </a:pPr>
            <a:r>
              <a:rPr sz="4000" b="1" i="1" spc="-5" dirty="0">
                <a:latin typeface="Calibri"/>
                <a:cs typeface="Calibri"/>
              </a:rPr>
              <a:t>What does </a:t>
            </a:r>
            <a:r>
              <a:rPr sz="4000" b="1" i="1" spc="-10" dirty="0">
                <a:latin typeface="Calibri"/>
                <a:cs typeface="Calibri"/>
              </a:rPr>
              <a:t>Management Information  </a:t>
            </a:r>
            <a:r>
              <a:rPr sz="4000" b="1" i="1" spc="-30" dirty="0">
                <a:latin typeface="Calibri"/>
                <a:cs typeface="Calibri"/>
              </a:rPr>
              <a:t>System </a:t>
            </a:r>
            <a:r>
              <a:rPr sz="4000" b="1" i="1" spc="-5" dirty="0">
                <a:latin typeface="Calibri"/>
                <a:cs typeface="Calibri"/>
              </a:rPr>
              <a:t>(MIS)</a:t>
            </a:r>
            <a:r>
              <a:rPr sz="4000" b="1" i="1" spc="35" dirty="0">
                <a:latin typeface="Calibri"/>
                <a:cs typeface="Calibri"/>
              </a:rPr>
              <a:t> </a:t>
            </a:r>
            <a:r>
              <a:rPr sz="4000" b="1" i="1" spc="-5" dirty="0">
                <a:latin typeface="Calibri"/>
                <a:cs typeface="Calibri"/>
              </a:rPr>
              <a:t>mean?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40" y="5729427"/>
            <a:ext cx="828865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5" dirty="0">
                <a:latin typeface="Calibri"/>
                <a:cs typeface="Calibri"/>
              </a:rPr>
              <a:t>Fig. 1.1–Management </a:t>
            </a:r>
            <a:r>
              <a:rPr sz="2700" spc="-10" dirty="0">
                <a:latin typeface="Calibri"/>
                <a:cs typeface="Calibri"/>
              </a:rPr>
              <a:t>Information </a:t>
            </a:r>
            <a:r>
              <a:rPr sz="2700" spc="-25" dirty="0">
                <a:latin typeface="Calibri"/>
                <a:cs typeface="Calibri"/>
              </a:rPr>
              <a:t>System </a:t>
            </a:r>
            <a:r>
              <a:rPr sz="2700" spc="-10" dirty="0">
                <a:latin typeface="Calibri"/>
                <a:cs typeface="Calibri"/>
              </a:rPr>
              <a:t>by </a:t>
            </a:r>
            <a:r>
              <a:rPr sz="2700" spc="-5" dirty="0">
                <a:latin typeface="Calibri"/>
                <a:cs typeface="Calibri"/>
              </a:rPr>
              <a:t>Sunitha</a:t>
            </a:r>
            <a:r>
              <a:rPr sz="2700" spc="-65" dirty="0">
                <a:latin typeface="Calibri"/>
                <a:cs typeface="Calibri"/>
              </a:rPr>
              <a:t> </a:t>
            </a:r>
            <a:r>
              <a:rPr sz="2700" spc="-45" dirty="0">
                <a:latin typeface="Calibri"/>
                <a:cs typeface="Calibri"/>
              </a:rPr>
              <a:t>Vanze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74060" y="236346"/>
            <a:ext cx="35191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MANAGEMENT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459740" y="1383538"/>
            <a:ext cx="7611109" cy="479996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5080" indent="-342900">
              <a:lnSpc>
                <a:spcPct val="90000"/>
              </a:lnSpc>
              <a:spcBef>
                <a:spcPts val="425"/>
              </a:spcBef>
              <a:buFont typeface="Arial"/>
              <a:buChar char="•"/>
              <a:tabLst>
                <a:tab pos="354965" algn="l"/>
                <a:tab pos="355600" algn="l"/>
                <a:tab pos="2696845" algn="l"/>
              </a:tabLst>
            </a:pPr>
            <a:r>
              <a:rPr sz="2700" b="1" spc="-10" dirty="0">
                <a:latin typeface="Calibri"/>
                <a:cs typeface="Calibri"/>
              </a:rPr>
              <a:t>MANAGEMENT	</a:t>
            </a:r>
            <a:r>
              <a:rPr sz="2700" dirty="0">
                <a:latin typeface="Calibri"/>
                <a:cs typeface="Calibri"/>
              </a:rPr>
              <a:t>is </a:t>
            </a:r>
            <a:r>
              <a:rPr sz="2700" spc="-10" dirty="0">
                <a:latin typeface="Calibri"/>
                <a:cs typeface="Calibri"/>
              </a:rPr>
              <a:t>the </a:t>
            </a:r>
            <a:r>
              <a:rPr sz="2700" spc="-20" dirty="0">
                <a:latin typeface="Calibri"/>
                <a:cs typeface="Calibri"/>
              </a:rPr>
              <a:t>effective </a:t>
            </a:r>
            <a:r>
              <a:rPr sz="2700" spc="-5" dirty="0">
                <a:latin typeface="Calibri"/>
                <a:cs typeface="Calibri"/>
              </a:rPr>
              <a:t>utilisation of human  </a:t>
            </a:r>
            <a:r>
              <a:rPr sz="2700" dirty="0">
                <a:latin typeface="Calibri"/>
                <a:cs typeface="Calibri"/>
              </a:rPr>
              <a:t>and </a:t>
            </a:r>
            <a:r>
              <a:rPr sz="2700" spc="-10" dirty="0">
                <a:latin typeface="Calibri"/>
                <a:cs typeface="Calibri"/>
              </a:rPr>
              <a:t>material resources </a:t>
            </a:r>
            <a:r>
              <a:rPr sz="2700" spc="-15" dirty="0">
                <a:latin typeface="Calibri"/>
                <a:cs typeface="Calibri"/>
              </a:rPr>
              <a:t>to </a:t>
            </a:r>
            <a:r>
              <a:rPr sz="2700" spc="-5" dirty="0">
                <a:latin typeface="Calibri"/>
                <a:cs typeface="Calibri"/>
              </a:rPr>
              <a:t>achieve </a:t>
            </a:r>
            <a:r>
              <a:rPr sz="2700" dirty="0">
                <a:latin typeface="Calibri"/>
                <a:cs typeface="Calibri"/>
              </a:rPr>
              <a:t>the </a:t>
            </a:r>
            <a:r>
              <a:rPr sz="2700" spc="-10" dirty="0">
                <a:latin typeface="Calibri"/>
                <a:cs typeface="Calibri"/>
              </a:rPr>
              <a:t>enterprise  objective</a:t>
            </a:r>
            <a:endParaRPr sz="2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31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latin typeface="Calibri"/>
                <a:cs typeface="Calibri"/>
              </a:rPr>
              <a:t>It is a </a:t>
            </a:r>
            <a:r>
              <a:rPr sz="2700" spc="-15" dirty="0">
                <a:latin typeface="Calibri"/>
                <a:cs typeface="Calibri"/>
              </a:rPr>
              <a:t>process </a:t>
            </a:r>
            <a:r>
              <a:rPr sz="2700" spc="-10" dirty="0">
                <a:latin typeface="Calibri"/>
                <a:cs typeface="Calibri"/>
              </a:rPr>
              <a:t>consisting </a:t>
            </a:r>
            <a:r>
              <a:rPr sz="2700" spc="-5" dirty="0">
                <a:latin typeface="Calibri"/>
                <a:cs typeface="Calibri"/>
              </a:rPr>
              <a:t>of the </a:t>
            </a:r>
            <a:r>
              <a:rPr sz="2700" spc="-10" dirty="0">
                <a:latin typeface="Calibri"/>
                <a:cs typeface="Calibri"/>
              </a:rPr>
              <a:t>five </a:t>
            </a:r>
            <a:r>
              <a:rPr sz="2700" spc="-5" dirty="0">
                <a:latin typeface="Calibri"/>
                <a:cs typeface="Calibri"/>
              </a:rPr>
              <a:t>basic</a:t>
            </a:r>
            <a:r>
              <a:rPr sz="2700" spc="-5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functions:</a:t>
            </a:r>
            <a:endParaRPr sz="2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3150">
              <a:latin typeface="Calibri"/>
              <a:cs typeface="Calibri"/>
            </a:endParaRPr>
          </a:p>
          <a:p>
            <a:pPr marL="433070" indent="-421005">
              <a:lnSpc>
                <a:spcPct val="100000"/>
              </a:lnSpc>
              <a:buFont typeface="Arial"/>
              <a:buChar char="•"/>
              <a:tabLst>
                <a:tab pos="433070" algn="l"/>
                <a:tab pos="433705" algn="l"/>
              </a:tabLst>
            </a:pPr>
            <a:r>
              <a:rPr sz="2700" dirty="0">
                <a:latin typeface="Calibri"/>
                <a:cs typeface="Calibri"/>
              </a:rPr>
              <a:t>1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Planning</a:t>
            </a:r>
            <a:endParaRPr sz="2700">
              <a:latin typeface="Calibri"/>
              <a:cs typeface="Calibri"/>
            </a:endParaRPr>
          </a:p>
          <a:p>
            <a:pPr marL="433070" indent="-421005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433070" algn="l"/>
                <a:tab pos="433705" algn="l"/>
              </a:tabLst>
            </a:pPr>
            <a:r>
              <a:rPr sz="2700" dirty="0">
                <a:latin typeface="Calibri"/>
                <a:cs typeface="Calibri"/>
              </a:rPr>
              <a:t>2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Organising</a:t>
            </a:r>
            <a:endParaRPr sz="2700">
              <a:latin typeface="Calibri"/>
              <a:cs typeface="Calibri"/>
            </a:endParaRPr>
          </a:p>
          <a:p>
            <a:pPr marL="433070" indent="-421005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433070" algn="l"/>
                <a:tab pos="433705" algn="l"/>
              </a:tabLst>
            </a:pPr>
            <a:r>
              <a:rPr sz="2700" dirty="0">
                <a:latin typeface="Calibri"/>
                <a:cs typeface="Calibri"/>
              </a:rPr>
              <a:t>3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Staffing</a:t>
            </a:r>
            <a:endParaRPr sz="2700">
              <a:latin typeface="Calibri"/>
              <a:cs typeface="Calibri"/>
            </a:endParaRPr>
          </a:p>
          <a:p>
            <a:pPr marL="433070" indent="-421005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433070" algn="l"/>
                <a:tab pos="433705" algn="l"/>
              </a:tabLst>
            </a:pPr>
            <a:r>
              <a:rPr sz="2700" dirty="0">
                <a:latin typeface="Calibri"/>
                <a:cs typeface="Calibri"/>
              </a:rPr>
              <a:t>4</a:t>
            </a:r>
            <a:r>
              <a:rPr sz="2700" spc="-5" dirty="0">
                <a:latin typeface="Calibri"/>
                <a:cs typeface="Calibri"/>
              </a:rPr>
              <a:t> Directing</a:t>
            </a:r>
            <a:endParaRPr sz="2700">
              <a:latin typeface="Calibri"/>
              <a:cs typeface="Calibri"/>
            </a:endParaRPr>
          </a:p>
          <a:p>
            <a:pPr marL="433070" indent="-421005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433070" algn="l"/>
                <a:tab pos="433705" algn="l"/>
              </a:tabLst>
            </a:pPr>
            <a:r>
              <a:rPr sz="2700" dirty="0">
                <a:latin typeface="Calibri"/>
                <a:cs typeface="Calibri"/>
              </a:rPr>
              <a:t>5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Controlling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56738" y="339597"/>
            <a:ext cx="34302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i="1" spc="-40" dirty="0">
                <a:latin typeface="Calibri"/>
                <a:cs typeface="Calibri"/>
              </a:rPr>
              <a:t>INFORMATION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1916633"/>
            <a:ext cx="8531860" cy="3482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2700" b="1" spc="-10" dirty="0">
                <a:latin typeface="Calibri"/>
                <a:cs typeface="Calibri"/>
              </a:rPr>
              <a:t>Information</a:t>
            </a:r>
            <a:r>
              <a:rPr sz="2700" spc="-10" dirty="0">
                <a:latin typeface="Calibri"/>
                <a:cs typeface="Calibri"/>
              </a:rPr>
              <a:t>: </a:t>
            </a:r>
            <a:r>
              <a:rPr sz="2700" spc="-15" dirty="0">
                <a:latin typeface="Calibri"/>
                <a:cs typeface="Calibri"/>
              </a:rPr>
              <a:t>Information, </a:t>
            </a:r>
            <a:r>
              <a:rPr sz="2700" dirty="0">
                <a:latin typeface="Calibri"/>
                <a:cs typeface="Calibri"/>
              </a:rPr>
              <a:t>in MIS, </a:t>
            </a:r>
            <a:r>
              <a:rPr sz="2700" spc="-5" dirty="0">
                <a:latin typeface="Calibri"/>
                <a:cs typeface="Calibri"/>
              </a:rPr>
              <a:t>means </a:t>
            </a:r>
            <a:r>
              <a:rPr sz="2700" dirty="0">
                <a:latin typeface="Calibri"/>
                <a:cs typeface="Calibri"/>
              </a:rPr>
              <a:t>the </a:t>
            </a:r>
            <a:r>
              <a:rPr sz="2700" spc="-15" dirty="0">
                <a:latin typeface="Calibri"/>
                <a:cs typeface="Calibri"/>
              </a:rPr>
              <a:t>processed  </a:t>
            </a:r>
            <a:r>
              <a:rPr sz="2700" spc="-25" dirty="0">
                <a:latin typeface="Calibri"/>
                <a:cs typeface="Calibri"/>
              </a:rPr>
              <a:t>data </a:t>
            </a:r>
            <a:r>
              <a:rPr sz="2700" spc="-15" dirty="0">
                <a:latin typeface="Calibri"/>
                <a:cs typeface="Calibri"/>
              </a:rPr>
              <a:t>that </a:t>
            </a:r>
            <a:r>
              <a:rPr sz="2700" spc="-10" dirty="0">
                <a:latin typeface="Calibri"/>
                <a:cs typeface="Calibri"/>
              </a:rPr>
              <a:t>helps </a:t>
            </a:r>
            <a:r>
              <a:rPr sz="2700" spc="-5" dirty="0">
                <a:latin typeface="Calibri"/>
                <a:cs typeface="Calibri"/>
              </a:rPr>
              <a:t>the </a:t>
            </a:r>
            <a:r>
              <a:rPr sz="2700" spc="-10" dirty="0">
                <a:latin typeface="Calibri"/>
                <a:cs typeface="Calibri"/>
              </a:rPr>
              <a:t>management </a:t>
            </a:r>
            <a:r>
              <a:rPr sz="2700" dirty="0">
                <a:latin typeface="Calibri"/>
                <a:cs typeface="Calibri"/>
              </a:rPr>
              <a:t>in </a:t>
            </a:r>
            <a:r>
              <a:rPr sz="2700" spc="-5" dirty="0">
                <a:latin typeface="Calibri"/>
                <a:cs typeface="Calibri"/>
              </a:rPr>
              <a:t>planning, </a:t>
            </a:r>
            <a:r>
              <a:rPr sz="2700" spc="-15" dirty="0">
                <a:latin typeface="Calibri"/>
                <a:cs typeface="Calibri"/>
              </a:rPr>
              <a:t>controlling  </a:t>
            </a:r>
            <a:r>
              <a:rPr sz="2700" dirty="0">
                <a:latin typeface="Calibri"/>
                <a:cs typeface="Calibri"/>
              </a:rPr>
              <a:t>and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operations.</a:t>
            </a:r>
            <a:endParaRPr sz="2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37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700" spc="-20" dirty="0">
                <a:latin typeface="Calibri"/>
                <a:cs typeface="Calibri"/>
              </a:rPr>
              <a:t>Data </a:t>
            </a:r>
            <a:r>
              <a:rPr sz="2700" spc="-10" dirty="0">
                <a:latin typeface="Calibri"/>
                <a:cs typeface="Calibri"/>
              </a:rPr>
              <a:t>means </a:t>
            </a:r>
            <a:r>
              <a:rPr sz="2700" spc="-15" dirty="0">
                <a:latin typeface="Calibri"/>
                <a:cs typeface="Calibri"/>
              </a:rPr>
              <a:t>unstructured</a:t>
            </a:r>
            <a:r>
              <a:rPr sz="2700" spc="580" dirty="0">
                <a:latin typeface="Calibri"/>
                <a:cs typeface="Calibri"/>
              </a:rPr>
              <a:t> </a:t>
            </a:r>
            <a:r>
              <a:rPr sz="2700" spc="-35" dirty="0">
                <a:latin typeface="Calibri"/>
                <a:cs typeface="Calibri"/>
              </a:rPr>
              <a:t>raw </a:t>
            </a:r>
            <a:r>
              <a:rPr sz="2700" spc="-15" dirty="0">
                <a:latin typeface="Calibri"/>
                <a:cs typeface="Calibri"/>
              </a:rPr>
              <a:t>facts,  </a:t>
            </a:r>
            <a:r>
              <a:rPr sz="2700" spc="-10" dirty="0">
                <a:latin typeface="Calibri"/>
                <a:cs typeface="Calibri"/>
              </a:rPr>
              <a:t>observations </a:t>
            </a:r>
            <a:r>
              <a:rPr sz="2700" dirty="0">
                <a:latin typeface="Calibri"/>
                <a:cs typeface="Calibri"/>
              </a:rPr>
              <a:t>or  </a:t>
            </a:r>
            <a:r>
              <a:rPr sz="2700" spc="-15" dirty="0">
                <a:latin typeface="Calibri"/>
                <a:cs typeface="Calibri"/>
              </a:rPr>
              <a:t>unevaluated </a:t>
            </a:r>
            <a:r>
              <a:rPr sz="2700" spc="-10" dirty="0">
                <a:latin typeface="Calibri"/>
                <a:cs typeface="Calibri"/>
              </a:rPr>
              <a:t>messages </a:t>
            </a:r>
            <a:r>
              <a:rPr sz="2700" dirty="0">
                <a:latin typeface="Calibri"/>
                <a:cs typeface="Calibri"/>
              </a:rPr>
              <a:t>in </a:t>
            </a:r>
            <a:r>
              <a:rPr sz="2700" spc="-10" dirty="0">
                <a:latin typeface="Calibri"/>
                <a:cs typeface="Calibri"/>
              </a:rPr>
              <a:t>isolation. </a:t>
            </a:r>
            <a:r>
              <a:rPr sz="2700" spc="-20" dirty="0">
                <a:latin typeface="Calibri"/>
                <a:cs typeface="Calibri"/>
              </a:rPr>
              <a:t>Data </a:t>
            </a:r>
            <a:r>
              <a:rPr sz="2700" spc="-15" dirty="0">
                <a:latin typeface="Calibri"/>
                <a:cs typeface="Calibri"/>
              </a:rPr>
              <a:t>involves </a:t>
            </a:r>
            <a:r>
              <a:rPr sz="2700" spc="-20" dirty="0">
                <a:latin typeface="Calibri"/>
                <a:cs typeface="Calibri"/>
              </a:rPr>
              <a:t>facts </a:t>
            </a:r>
            <a:r>
              <a:rPr sz="2700" spc="-10" dirty="0">
                <a:latin typeface="Calibri"/>
                <a:cs typeface="Calibri"/>
              </a:rPr>
              <a:t>and  figures. </a:t>
            </a:r>
            <a:r>
              <a:rPr sz="2700" spc="-15" dirty="0">
                <a:latin typeface="Calibri"/>
                <a:cs typeface="Calibri"/>
              </a:rPr>
              <a:t>Information </a:t>
            </a:r>
            <a:r>
              <a:rPr sz="2700" dirty="0">
                <a:latin typeface="Calibri"/>
                <a:cs typeface="Calibri"/>
              </a:rPr>
              <a:t>on the </a:t>
            </a:r>
            <a:r>
              <a:rPr sz="2700" spc="-10" dirty="0">
                <a:latin typeface="Calibri"/>
                <a:cs typeface="Calibri"/>
              </a:rPr>
              <a:t>other </a:t>
            </a:r>
            <a:r>
              <a:rPr sz="2700" spc="-5" dirty="0">
                <a:latin typeface="Calibri"/>
                <a:cs typeface="Calibri"/>
              </a:rPr>
              <a:t>hand is </a:t>
            </a:r>
            <a:r>
              <a:rPr sz="2700" spc="-25" dirty="0">
                <a:latin typeface="Calibri"/>
                <a:cs typeface="Calibri"/>
              </a:rPr>
              <a:t>like </a:t>
            </a:r>
            <a:r>
              <a:rPr sz="2700" dirty="0">
                <a:latin typeface="Calibri"/>
                <a:cs typeface="Calibri"/>
              </a:rPr>
              <a:t>a </a:t>
            </a:r>
            <a:r>
              <a:rPr sz="2700" spc="-10" dirty="0">
                <a:latin typeface="Calibri"/>
                <a:cs typeface="Calibri"/>
              </a:rPr>
              <a:t>finished  </a:t>
            </a:r>
            <a:r>
              <a:rPr sz="2700" spc="-15" dirty="0">
                <a:latin typeface="Calibri"/>
                <a:cs typeface="Calibri"/>
              </a:rPr>
              <a:t>product.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04681" y="6426504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0704" y="339597"/>
            <a:ext cx="547941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77010" algn="l"/>
                <a:tab pos="2060575" algn="l"/>
              </a:tabLst>
            </a:pPr>
            <a:r>
              <a:rPr sz="4400" b="1" i="1" spc="-190" dirty="0">
                <a:latin typeface="Calibri"/>
                <a:cs typeface="Calibri"/>
              </a:rPr>
              <a:t>DATA	</a:t>
            </a:r>
            <a:r>
              <a:rPr sz="4400" b="1" i="1" dirty="0">
                <a:latin typeface="Calibri"/>
                <a:cs typeface="Calibri"/>
              </a:rPr>
              <a:t>V	</a:t>
            </a:r>
            <a:r>
              <a:rPr sz="4400" b="1" i="1" spc="-40" dirty="0">
                <a:latin typeface="Calibri"/>
                <a:cs typeface="Calibri"/>
              </a:rPr>
              <a:t>INFORMATION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9132" y="3282518"/>
            <a:ext cx="672465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5" dirty="0">
                <a:latin typeface="Calibri"/>
                <a:cs typeface="Calibri"/>
              </a:rPr>
              <a:t>D</a:t>
            </a:r>
            <a:r>
              <a:rPr sz="2700" spc="-25" dirty="0">
                <a:latin typeface="Calibri"/>
                <a:cs typeface="Calibri"/>
              </a:rPr>
              <a:t>a</a:t>
            </a:r>
            <a:r>
              <a:rPr sz="2700" spc="-40" dirty="0">
                <a:latin typeface="Calibri"/>
                <a:cs typeface="Calibri"/>
              </a:rPr>
              <a:t>t</a:t>
            </a:r>
            <a:r>
              <a:rPr sz="2700" dirty="0">
                <a:latin typeface="Calibri"/>
                <a:cs typeface="Calibri"/>
              </a:rPr>
              <a:t>a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52698" y="3282518"/>
            <a:ext cx="1500505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10" dirty="0">
                <a:latin typeface="Calibri"/>
                <a:cs typeface="Calibri"/>
              </a:rPr>
              <a:t>Processing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49492" y="3282518"/>
            <a:ext cx="1679575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latin typeface="Calibri"/>
                <a:cs typeface="Calibri"/>
              </a:rPr>
              <a:t>I</a:t>
            </a:r>
            <a:r>
              <a:rPr sz="2700" spc="-15" dirty="0">
                <a:latin typeface="Calibri"/>
                <a:cs typeface="Calibri"/>
              </a:rPr>
              <a:t>n</a:t>
            </a:r>
            <a:r>
              <a:rPr sz="2700" spc="-60" dirty="0">
                <a:latin typeface="Calibri"/>
                <a:cs typeface="Calibri"/>
              </a:rPr>
              <a:t>f</a:t>
            </a:r>
            <a:r>
              <a:rPr sz="2700" spc="-5" dirty="0">
                <a:latin typeface="Calibri"/>
                <a:cs typeface="Calibri"/>
              </a:rPr>
              <a:t>orm</a:t>
            </a:r>
            <a:r>
              <a:rPr sz="2700" spc="-30" dirty="0">
                <a:latin typeface="Calibri"/>
                <a:cs typeface="Calibri"/>
              </a:rPr>
              <a:t>a</a:t>
            </a:r>
            <a:r>
              <a:rPr sz="2700" dirty="0">
                <a:latin typeface="Calibri"/>
                <a:cs typeface="Calibri"/>
              </a:rPr>
              <a:t>tion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7340" y="4764100"/>
            <a:ext cx="8212455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5" dirty="0">
                <a:latin typeface="Calibri"/>
                <a:cs typeface="Calibri"/>
              </a:rPr>
              <a:t>Fig 1.2- Management </a:t>
            </a:r>
            <a:r>
              <a:rPr sz="2700" spc="-10" dirty="0">
                <a:latin typeface="Calibri"/>
                <a:cs typeface="Calibri"/>
              </a:rPr>
              <a:t>Information </a:t>
            </a:r>
            <a:r>
              <a:rPr sz="2700" spc="-25" dirty="0">
                <a:latin typeface="Calibri"/>
                <a:cs typeface="Calibri"/>
              </a:rPr>
              <a:t>System </a:t>
            </a:r>
            <a:r>
              <a:rPr sz="2700" spc="-10" dirty="0">
                <a:latin typeface="Calibri"/>
                <a:cs typeface="Calibri"/>
              </a:rPr>
              <a:t>by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spc="-55" dirty="0">
                <a:latin typeface="Calibri"/>
                <a:cs typeface="Calibri"/>
              </a:rPr>
              <a:t>Dr.P.Mohanan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04681" y="6426504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4162" y="1829561"/>
            <a:ext cx="2438400" cy="1219200"/>
          </a:xfrm>
          <a:prstGeom prst="rect">
            <a:avLst/>
          </a:prstGeom>
          <a:ln w="25908">
            <a:solidFill>
              <a:srgbClr val="F79546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55"/>
              </a:spcBef>
            </a:pPr>
            <a:r>
              <a:rPr sz="1800" spc="-5" dirty="0">
                <a:latin typeface="Calibri"/>
                <a:cs typeface="Calibri"/>
              </a:rPr>
              <a:t>SM001 North P001 </a:t>
            </a:r>
            <a:r>
              <a:rPr sz="1800" dirty="0">
                <a:latin typeface="Calibri"/>
                <a:cs typeface="Calibri"/>
              </a:rPr>
              <a:t>475</a:t>
            </a:r>
            <a:endParaRPr sz="180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SM002 </a:t>
            </a:r>
            <a:r>
              <a:rPr sz="1800" spc="-15" dirty="0">
                <a:latin typeface="Calibri"/>
                <a:cs typeface="Calibri"/>
              </a:rPr>
              <a:t>East </a:t>
            </a:r>
            <a:r>
              <a:rPr sz="1800" spc="-5" dirty="0">
                <a:latin typeface="Calibri"/>
                <a:cs typeface="Calibri"/>
              </a:rPr>
              <a:t>P002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500</a:t>
            </a:r>
            <a:endParaRPr sz="1800">
              <a:latin typeface="Calibri"/>
              <a:cs typeface="Calibri"/>
            </a:endParaRPr>
          </a:p>
          <a:p>
            <a:pPr marL="772160">
              <a:lnSpc>
                <a:spcPct val="100000"/>
              </a:lnSpc>
              <a:spcBef>
                <a:spcPts val="5"/>
              </a:spcBef>
            </a:pPr>
            <a:r>
              <a:rPr sz="1800" spc="5" dirty="0">
                <a:latin typeface="Calibri"/>
                <a:cs typeface="Calibri"/>
              </a:rPr>
              <a:t>………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4788408" y="1753361"/>
          <a:ext cx="4287519" cy="13976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850"/>
                <a:gridCol w="1258570"/>
                <a:gridCol w="963929"/>
                <a:gridCol w="824230"/>
              </a:tblGrid>
              <a:tr h="613283">
                <a:tc gridSpan="2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35"/>
                        </a:spcBef>
                        <a:tabLst>
                          <a:tab pos="1686560" algn="l"/>
                          <a:tab pos="1714500" algn="l"/>
                          <a:tab pos="2329815" algn="l"/>
                        </a:tabLst>
                      </a:pPr>
                      <a:r>
                        <a:rPr sz="1800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Sale</a:t>
                      </a:r>
                      <a:r>
                        <a:rPr sz="18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sman</a:t>
                      </a:r>
                      <a:r>
                        <a:rPr sz="1800" u="heavy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Cod</a:t>
                      </a:r>
                      <a:r>
                        <a:rPr sz="18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u="heavy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		</a:t>
                      </a:r>
                      <a:r>
                        <a:rPr sz="1800" u="heavy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Z</a:t>
                      </a:r>
                      <a:r>
                        <a:rPr sz="1800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on</a:t>
                      </a:r>
                      <a:r>
                        <a:rPr sz="18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8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It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SM001	North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28575">
                      <a:solidFill>
                        <a:srgbClr val="F79546"/>
                      </a:solidFill>
                      <a:prstDash val="solid"/>
                    </a:lnL>
                    <a:lnT w="28575">
                      <a:solidFill>
                        <a:srgbClr val="F79546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3830" indent="-8318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em </a:t>
                      </a:r>
                      <a:r>
                        <a:rPr sz="1800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Code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P001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T w="28575">
                      <a:solidFill>
                        <a:srgbClr val="F79546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92405" algn="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Sales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R="172720" algn="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475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R w="28575">
                      <a:solidFill>
                        <a:srgbClr val="F79546"/>
                      </a:solidFill>
                      <a:prstDash val="solid"/>
                    </a:lnR>
                    <a:lnT w="28575">
                      <a:solidFill>
                        <a:srgbClr val="F79546"/>
                      </a:solidFill>
                      <a:prstDash val="solid"/>
                    </a:lnT>
                  </a:tcPr>
                </a:tc>
              </a:tr>
              <a:tr h="274319">
                <a:tc>
                  <a:txBody>
                    <a:bodyPr/>
                    <a:lstStyle/>
                    <a:p>
                      <a:pPr marL="90805">
                        <a:lnSpc>
                          <a:spcPts val="1889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SM002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F79546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518795" marR="85090">
                        <a:lnSpc>
                          <a:spcPts val="1889"/>
                        </a:lnSpc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East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9225" marR="48895">
                        <a:lnSpc>
                          <a:spcPts val="1889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P002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9400">
                        <a:lnSpc>
                          <a:spcPts val="1889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500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28575">
                      <a:solidFill>
                        <a:srgbClr val="F79546"/>
                      </a:solidFill>
                      <a:prstDash val="solid"/>
                    </a:lnR>
                  </a:tcPr>
                </a:tc>
              </a:tr>
              <a:tr h="483997">
                <a:tc gridSpan="4">
                  <a:txBody>
                    <a:bodyPr/>
                    <a:lstStyle/>
                    <a:p>
                      <a:pPr marL="929640">
                        <a:lnSpc>
                          <a:spcPts val="1889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……………………….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F79546"/>
                      </a:solidFill>
                      <a:prstDash val="solid"/>
                    </a:lnL>
                    <a:lnR w="28575">
                      <a:solidFill>
                        <a:srgbClr val="F79546"/>
                      </a:solidFill>
                      <a:prstDash val="solid"/>
                    </a:lnR>
                    <a:lnB w="28575">
                      <a:solidFill>
                        <a:srgbClr val="F7954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2971800" y="2388235"/>
            <a:ext cx="1676400" cy="103505"/>
          </a:xfrm>
          <a:custGeom>
            <a:avLst/>
            <a:gdLst/>
            <a:ahLst/>
            <a:cxnLst/>
            <a:rect l="l" t="t" r="r" b="b"/>
            <a:pathLst>
              <a:path w="1676400" h="103505">
                <a:moveTo>
                  <a:pt x="1587880" y="0"/>
                </a:moveTo>
                <a:lnTo>
                  <a:pt x="1583944" y="1015"/>
                </a:lnTo>
                <a:lnTo>
                  <a:pt x="1582165" y="4063"/>
                </a:lnTo>
                <a:lnTo>
                  <a:pt x="1580388" y="6985"/>
                </a:lnTo>
                <a:lnTo>
                  <a:pt x="1581403" y="10922"/>
                </a:lnTo>
                <a:lnTo>
                  <a:pt x="1640205" y="45317"/>
                </a:lnTo>
                <a:lnTo>
                  <a:pt x="1663827" y="45338"/>
                </a:lnTo>
                <a:lnTo>
                  <a:pt x="1663827" y="58038"/>
                </a:lnTo>
                <a:lnTo>
                  <a:pt x="1640404" y="58038"/>
                </a:lnTo>
                <a:lnTo>
                  <a:pt x="1581403" y="92455"/>
                </a:lnTo>
                <a:lnTo>
                  <a:pt x="1580388" y="96265"/>
                </a:lnTo>
                <a:lnTo>
                  <a:pt x="1582039" y="99313"/>
                </a:lnTo>
                <a:lnTo>
                  <a:pt x="1583816" y="102362"/>
                </a:lnTo>
                <a:lnTo>
                  <a:pt x="1587753" y="103377"/>
                </a:lnTo>
                <a:lnTo>
                  <a:pt x="1665509" y="58038"/>
                </a:lnTo>
                <a:lnTo>
                  <a:pt x="1663827" y="58038"/>
                </a:lnTo>
                <a:lnTo>
                  <a:pt x="1665546" y="58017"/>
                </a:lnTo>
                <a:lnTo>
                  <a:pt x="1676400" y="51688"/>
                </a:lnTo>
                <a:lnTo>
                  <a:pt x="1587880" y="0"/>
                </a:lnTo>
                <a:close/>
              </a:path>
              <a:path w="1676400" h="103505">
                <a:moveTo>
                  <a:pt x="1651194" y="51744"/>
                </a:moveTo>
                <a:lnTo>
                  <a:pt x="1640441" y="58017"/>
                </a:lnTo>
                <a:lnTo>
                  <a:pt x="1663827" y="58038"/>
                </a:lnTo>
                <a:lnTo>
                  <a:pt x="1663827" y="57276"/>
                </a:lnTo>
                <a:lnTo>
                  <a:pt x="1660652" y="57276"/>
                </a:lnTo>
                <a:lnTo>
                  <a:pt x="1651194" y="51744"/>
                </a:lnTo>
                <a:close/>
              </a:path>
              <a:path w="1676400" h="103505">
                <a:moveTo>
                  <a:pt x="0" y="43814"/>
                </a:moveTo>
                <a:lnTo>
                  <a:pt x="0" y="56514"/>
                </a:lnTo>
                <a:lnTo>
                  <a:pt x="1640441" y="58017"/>
                </a:lnTo>
                <a:lnTo>
                  <a:pt x="1651194" y="51744"/>
                </a:lnTo>
                <a:lnTo>
                  <a:pt x="1640205" y="45317"/>
                </a:lnTo>
                <a:lnTo>
                  <a:pt x="0" y="43814"/>
                </a:lnTo>
                <a:close/>
              </a:path>
              <a:path w="1676400" h="103505">
                <a:moveTo>
                  <a:pt x="1660652" y="46227"/>
                </a:moveTo>
                <a:lnTo>
                  <a:pt x="1651194" y="51744"/>
                </a:lnTo>
                <a:lnTo>
                  <a:pt x="1660652" y="57276"/>
                </a:lnTo>
                <a:lnTo>
                  <a:pt x="1660652" y="46227"/>
                </a:lnTo>
                <a:close/>
              </a:path>
              <a:path w="1676400" h="103505">
                <a:moveTo>
                  <a:pt x="1663827" y="46227"/>
                </a:moveTo>
                <a:lnTo>
                  <a:pt x="1660652" y="46227"/>
                </a:lnTo>
                <a:lnTo>
                  <a:pt x="1660652" y="57276"/>
                </a:lnTo>
                <a:lnTo>
                  <a:pt x="1663827" y="57276"/>
                </a:lnTo>
                <a:lnTo>
                  <a:pt x="1663827" y="46227"/>
                </a:lnTo>
                <a:close/>
              </a:path>
              <a:path w="1676400" h="103505">
                <a:moveTo>
                  <a:pt x="1640205" y="45317"/>
                </a:moveTo>
                <a:lnTo>
                  <a:pt x="1651194" y="51744"/>
                </a:lnTo>
                <a:lnTo>
                  <a:pt x="1660652" y="46227"/>
                </a:lnTo>
                <a:lnTo>
                  <a:pt x="1663827" y="46227"/>
                </a:lnTo>
                <a:lnTo>
                  <a:pt x="1663827" y="45338"/>
                </a:lnTo>
                <a:lnTo>
                  <a:pt x="1640205" y="45317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8653" y="461899"/>
            <a:ext cx="18237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45" dirty="0"/>
              <a:t>S</a:t>
            </a:r>
            <a:r>
              <a:rPr sz="4400" spc="-35" dirty="0"/>
              <a:t>Y</a:t>
            </a:r>
            <a:r>
              <a:rPr sz="4400" spc="-20" dirty="0"/>
              <a:t>S</a:t>
            </a:r>
            <a:r>
              <a:rPr sz="4400" spc="-5" dirty="0"/>
              <a:t>TEM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307340" y="1447761"/>
            <a:ext cx="8299450" cy="3441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635" marR="680085" indent="-242570">
              <a:lnSpc>
                <a:spcPct val="120000"/>
              </a:lnSpc>
              <a:spcBef>
                <a:spcPts val="105"/>
              </a:spcBef>
              <a:tabLst>
                <a:tab pos="265430" algn="l"/>
              </a:tabLst>
            </a:pPr>
            <a:r>
              <a:rPr sz="2800" spc="-5" dirty="0">
                <a:latin typeface="Calibri"/>
                <a:cs typeface="Calibri"/>
              </a:rPr>
              <a:t>.		A </a:t>
            </a:r>
            <a:r>
              <a:rPr sz="2800" spc="-25" dirty="0">
                <a:latin typeface="Calibri"/>
                <a:cs typeface="Calibri"/>
              </a:rPr>
              <a:t>system </a:t>
            </a:r>
            <a:r>
              <a:rPr sz="2800" spc="-10" dirty="0">
                <a:latin typeface="Calibri"/>
                <a:cs typeface="Calibri"/>
              </a:rPr>
              <a:t>is </a:t>
            </a:r>
            <a:r>
              <a:rPr sz="2800" spc="-5" dirty="0">
                <a:latin typeface="Calibri"/>
                <a:cs typeface="Calibri"/>
              </a:rPr>
              <a:t>an </a:t>
            </a:r>
            <a:r>
              <a:rPr sz="2800" spc="-15" dirty="0">
                <a:latin typeface="Calibri"/>
                <a:cs typeface="Calibri"/>
              </a:rPr>
              <a:t>orderly grouping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5" dirty="0">
                <a:latin typeface="Calibri"/>
                <a:cs typeface="Calibri"/>
              </a:rPr>
              <a:t>interdependent  components </a:t>
            </a:r>
            <a:r>
              <a:rPr sz="2800" spc="-25" dirty="0">
                <a:latin typeface="Calibri"/>
                <a:cs typeface="Calibri"/>
              </a:rPr>
              <a:t>linked </a:t>
            </a:r>
            <a:r>
              <a:rPr sz="2800" spc="-15" dirty="0">
                <a:latin typeface="Calibri"/>
                <a:cs typeface="Calibri"/>
              </a:rPr>
              <a:t>together according to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plan </a:t>
            </a:r>
            <a:r>
              <a:rPr sz="2800" spc="-30" dirty="0">
                <a:latin typeface="Calibri"/>
                <a:cs typeface="Calibri"/>
              </a:rPr>
              <a:t>to  </a:t>
            </a:r>
            <a:r>
              <a:rPr sz="2800" spc="-10" dirty="0">
                <a:latin typeface="Calibri"/>
                <a:cs typeface="Calibri"/>
              </a:rPr>
              <a:t>achieve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specific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objective.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85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. Human body </a:t>
            </a:r>
            <a:r>
              <a:rPr sz="2800" spc="-10" dirty="0">
                <a:latin typeface="Calibri"/>
                <a:cs typeface="Calibri"/>
              </a:rPr>
              <a:t>is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30" dirty="0">
                <a:latin typeface="Calibri"/>
                <a:cs typeface="Calibri"/>
              </a:rPr>
              <a:t>system </a:t>
            </a:r>
            <a:r>
              <a:rPr sz="2800" spc="-5" dirty="0">
                <a:latin typeface="Calibri"/>
                <a:cs typeface="Calibri"/>
              </a:rPr>
              <a:t>composed of </a:t>
            </a:r>
            <a:r>
              <a:rPr sz="2800" spc="-10" dirty="0">
                <a:latin typeface="Calibri"/>
                <a:cs typeface="Calibri"/>
              </a:rPr>
              <a:t>various parts,  </a:t>
            </a:r>
            <a:r>
              <a:rPr sz="2800" spc="-5" dirty="0">
                <a:latin typeface="Calibri"/>
                <a:cs typeface="Calibri"/>
              </a:rPr>
              <a:t>which </a:t>
            </a:r>
            <a:r>
              <a:rPr sz="2800" spc="-20" dirty="0">
                <a:latin typeface="Calibri"/>
                <a:cs typeface="Calibri"/>
              </a:rPr>
              <a:t>are </a:t>
            </a:r>
            <a:r>
              <a:rPr sz="2800" spc="-10" dirty="0">
                <a:latin typeface="Calibri"/>
                <a:cs typeface="Calibri"/>
              </a:rPr>
              <a:t>working </a:t>
            </a:r>
            <a:r>
              <a:rPr sz="2800" spc="-15" dirty="0">
                <a:latin typeface="Calibri"/>
                <a:cs typeface="Calibri"/>
              </a:rPr>
              <a:t>together  </a:t>
            </a:r>
            <a:r>
              <a:rPr sz="2800" spc="-20" dirty="0">
                <a:latin typeface="Calibri"/>
                <a:cs typeface="Calibri"/>
              </a:rPr>
              <a:t>towards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common  objective </a:t>
            </a:r>
            <a:r>
              <a:rPr sz="2800" spc="-5" dirty="0">
                <a:latin typeface="Calibri"/>
                <a:cs typeface="Calibri"/>
              </a:rPr>
              <a:t>, </a:t>
            </a:r>
            <a:r>
              <a:rPr sz="2800" spc="-10" dirty="0">
                <a:latin typeface="Calibri"/>
                <a:cs typeface="Calibri"/>
              </a:rPr>
              <a:t>that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live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38197" y="461899"/>
            <a:ext cx="44665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5" dirty="0"/>
              <a:t>Information</a:t>
            </a:r>
            <a:r>
              <a:rPr sz="4400" spc="-75" dirty="0"/>
              <a:t> </a:t>
            </a:r>
            <a:r>
              <a:rPr sz="4400" spc="-30" dirty="0"/>
              <a:t>System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815820"/>
            <a:ext cx="7560309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04900">
              <a:lnSpc>
                <a:spcPct val="120000"/>
              </a:lnSpc>
              <a:spcBef>
                <a:spcPts val="100"/>
              </a:spcBef>
            </a:pPr>
            <a:r>
              <a:rPr sz="3200" spc="-5" dirty="0">
                <a:latin typeface="Calibri"/>
                <a:cs typeface="Calibri"/>
              </a:rPr>
              <a:t>An </a:t>
            </a:r>
            <a:r>
              <a:rPr sz="3200" spc="-15" dirty="0">
                <a:latin typeface="Calibri"/>
                <a:cs typeface="Calibri"/>
              </a:rPr>
              <a:t>information </a:t>
            </a:r>
            <a:r>
              <a:rPr sz="3200" spc="-30" dirty="0">
                <a:latin typeface="Calibri"/>
                <a:cs typeface="Calibri"/>
              </a:rPr>
              <a:t>system </a:t>
            </a:r>
            <a:r>
              <a:rPr sz="3200" spc="-5" dirty="0">
                <a:latin typeface="Calibri"/>
                <a:cs typeface="Calibri"/>
              </a:rPr>
              <a:t>is </a:t>
            </a:r>
            <a:r>
              <a:rPr sz="3200" dirty="0">
                <a:latin typeface="Calibri"/>
                <a:cs typeface="Calibri"/>
              </a:rPr>
              <a:t>an </a:t>
            </a:r>
            <a:r>
              <a:rPr sz="3200" spc="-25" dirty="0">
                <a:latin typeface="Calibri"/>
                <a:cs typeface="Calibri"/>
              </a:rPr>
              <a:t>organized  </a:t>
            </a:r>
            <a:r>
              <a:rPr sz="3200" spc="-5" dirty="0">
                <a:latin typeface="Calibri"/>
                <a:cs typeface="Calibri"/>
              </a:rPr>
              <a:t>combination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5" dirty="0">
                <a:latin typeface="Calibri"/>
                <a:cs typeface="Calibri"/>
              </a:rPr>
              <a:t>people, </a:t>
            </a:r>
            <a:r>
              <a:rPr sz="3200" spc="-15" dirty="0">
                <a:latin typeface="Calibri"/>
                <a:cs typeface="Calibri"/>
              </a:rPr>
              <a:t>hardware, </a:t>
            </a:r>
            <a:r>
              <a:rPr sz="3200" spc="-10" dirty="0">
                <a:latin typeface="Calibri"/>
                <a:cs typeface="Calibri"/>
              </a:rPr>
              <a:t>software,  </a:t>
            </a:r>
            <a:r>
              <a:rPr sz="3200" spc="-5" dirty="0">
                <a:latin typeface="Calibri"/>
                <a:cs typeface="Calibri"/>
              </a:rPr>
              <a:t>communications </a:t>
            </a:r>
            <a:r>
              <a:rPr sz="3200" spc="-10" dirty="0">
                <a:latin typeface="Calibri"/>
                <a:cs typeface="Calibri"/>
              </a:rPr>
              <a:t>network,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20" dirty="0">
                <a:latin typeface="Calibri"/>
                <a:cs typeface="Calibri"/>
              </a:rPr>
              <a:t>data </a:t>
            </a:r>
            <a:r>
              <a:rPr sz="3200" spc="-10" dirty="0">
                <a:latin typeface="Calibri"/>
                <a:cs typeface="Calibri"/>
              </a:rPr>
              <a:t>resources  </a:t>
            </a:r>
            <a:r>
              <a:rPr sz="3200" spc="-5" dirty="0">
                <a:latin typeface="Calibri"/>
                <a:cs typeface="Calibri"/>
              </a:rPr>
              <a:t>that </a:t>
            </a:r>
            <a:r>
              <a:rPr sz="3200" spc="-10" dirty="0">
                <a:latin typeface="Calibri"/>
                <a:cs typeface="Calibri"/>
              </a:rPr>
              <a:t>collects, </a:t>
            </a:r>
            <a:r>
              <a:rPr sz="3200" spc="-20" dirty="0">
                <a:latin typeface="Calibri"/>
                <a:cs typeface="Calibri"/>
              </a:rPr>
              <a:t>transforms,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disseminates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3200" spc="-5" dirty="0">
                <a:latin typeface="Calibri"/>
                <a:cs typeface="Calibri"/>
              </a:rPr>
              <a:t>in </a:t>
            </a:r>
            <a:r>
              <a:rPr sz="3200" dirty="0">
                <a:latin typeface="Calibri"/>
                <a:cs typeface="Calibri"/>
              </a:rPr>
              <a:t>an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organization.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1135</Words>
  <Application>Microsoft Office PowerPoint</Application>
  <PresentationFormat>On-screen Show (4:3)</PresentationFormat>
  <Paragraphs>145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Calibri</vt:lpstr>
      <vt:lpstr>Wingdings 2</vt:lpstr>
      <vt:lpstr>Wingdings</vt:lpstr>
      <vt:lpstr>Arial</vt:lpstr>
      <vt:lpstr>Garamond</vt:lpstr>
      <vt:lpstr>Office Theme</vt:lpstr>
      <vt:lpstr>PowerPoint Presentation</vt:lpstr>
      <vt:lpstr>What is MIS ?</vt:lpstr>
      <vt:lpstr>Definition of MIS</vt:lpstr>
      <vt:lpstr>What does Management Information  System (MIS) mean?</vt:lpstr>
      <vt:lpstr>MANAGEMENT</vt:lpstr>
      <vt:lpstr>INFORMATION</vt:lpstr>
      <vt:lpstr>DATA V INFORMATION</vt:lpstr>
      <vt:lpstr>SYSTEM</vt:lpstr>
      <vt:lpstr>Information System</vt:lpstr>
      <vt:lpstr>Components of Information System</vt:lpstr>
      <vt:lpstr>Management Information System</vt:lpstr>
      <vt:lpstr>Why MIS ?</vt:lpstr>
      <vt:lpstr>Types of Management Information  Systems</vt:lpstr>
      <vt:lpstr>Types of Management Information  Systems Cont…..</vt:lpstr>
      <vt:lpstr>How is a Management Information  System Useful in Companies?</vt:lpstr>
      <vt:lpstr>How is a Management Information  System Useful in Companies? Cont.</vt:lpstr>
      <vt:lpstr>Impact of the Management  Information System</vt:lpstr>
      <vt:lpstr>Impact of the Management  Information System Cont.</vt:lpstr>
      <vt:lpstr>BENEFITS OF MIS</vt:lpstr>
      <vt:lpstr>FUNCTIONAL INFORMATION SYSTEMS</vt:lpstr>
      <vt:lpstr>Conclusion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DIVYANSH CHANDNA</dc:creator>
  <cp:lastModifiedBy>DIVYANSH CHANDNA</cp:lastModifiedBy>
  <cp:revision>5</cp:revision>
  <dcterms:created xsi:type="dcterms:W3CDTF">2020-03-19T19:31:48Z</dcterms:created>
  <dcterms:modified xsi:type="dcterms:W3CDTF">2020-03-31T16:34:21Z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2016-03-25T00:00:00Z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2020-03-19T00:00:00Z</vt:filetime>
  </property>
</Properties>
</file>