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cb593a6f86f34ff" initials="8" lastIdx="3" clrIdx="0">
    <p:extLst>
      <p:ext uri="{19B8F6BF-5375-455C-9EA6-DF929625EA0E}">
        <p15:presenceInfo xmlns:p15="http://schemas.microsoft.com/office/powerpoint/2012/main" userId="8cb593a6f86f34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commentAuthors" Target="commentAuthors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1T04:41:30.041" idx="2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1T04:26:20.398" idx="1">
    <p:pos x="1654" y="1485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1C38-6BC6-0D49-9326-083A5A03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740" y="1777504"/>
            <a:ext cx="8911687" cy="1280890"/>
          </a:xfrm>
        </p:spPr>
        <p:txBody>
          <a:bodyPr>
            <a:normAutofit/>
          </a:bodyPr>
          <a:lstStyle/>
          <a:p>
            <a:r>
              <a:rPr lang="en-IN" sz="4400" b="1" u="sng"/>
              <a:t>PRESENTATION OF ADVERTISING</a:t>
            </a:r>
            <a:endParaRPr lang="en-US" sz="44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E9E84-F7D7-524A-8915-422E6F25CF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95197" y="2417949"/>
            <a:ext cx="8209026" cy="2699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b="1"/>
              <a:t>  </a:t>
            </a:r>
          </a:p>
          <a:p>
            <a:pPr marL="0" indent="0">
              <a:buNone/>
            </a:pPr>
            <a:r>
              <a:rPr lang="en-IN" sz="4000" b="1" u="sng"/>
              <a:t>TOPIC – ADVERTISING   AND </a:t>
            </a:r>
          </a:p>
          <a:p>
            <a:pPr marL="0" indent="0">
              <a:buNone/>
            </a:pPr>
            <a:r>
              <a:rPr lang="en-IN" sz="4000" b="1" u="sng"/>
              <a:t>CONSUMER BEHAVIOUR</a:t>
            </a:r>
            <a:endParaRPr lang="en-US" sz="4000" b="1" u="sng"/>
          </a:p>
        </p:txBody>
      </p:sp>
    </p:spTree>
    <p:extLst>
      <p:ext uri="{BB962C8B-B14F-4D97-AF65-F5344CB8AC3E}">
        <p14:creationId xmlns:p14="http://schemas.microsoft.com/office/powerpoint/2010/main" val="408282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C8C42-D71C-9A48-82AA-ADCCEE3C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468" y="1068317"/>
            <a:ext cx="9840516" cy="985511"/>
          </a:xfrm>
        </p:spPr>
        <p:txBody>
          <a:bodyPr>
            <a:normAutofit fontScale="90000"/>
          </a:bodyPr>
          <a:lstStyle/>
          <a:p>
            <a:r>
              <a:rPr lang="en-IN" sz="4000" b="1"/>
              <a:t>ADVERTISING AND CONSUMER BEHAVIOUR</a:t>
            </a:r>
            <a:endParaRPr lang="en-US" sz="40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B54DF-C7BD-2243-9E08-5292689D0A7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61122" y="2803724"/>
            <a:ext cx="8805862" cy="3367087"/>
          </a:xfrm>
        </p:spPr>
        <p:txBody>
          <a:bodyPr>
            <a:noAutofit/>
          </a:bodyPr>
          <a:lstStyle/>
          <a:p>
            <a:r>
              <a:rPr lang="en-IN" sz="3600" b="1">
                <a:solidFill>
                  <a:schemeClr val="bg2">
                    <a:lumMod val="10000"/>
                  </a:schemeClr>
                </a:solidFill>
              </a:rPr>
              <a:t>According to Ostrow and Smith,“Consumer behaviour is the study of actions of consumers in the market place and the underlying motives for these actions.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E5286D-A214-9145-9891-2513E909C77B}"/>
              </a:ext>
            </a:extLst>
          </p:cNvPr>
          <p:cNvSpPr txBox="1"/>
          <p:nvPr/>
        </p:nvSpPr>
        <p:spPr>
          <a:xfrm>
            <a:off x="5339952" y="1896338"/>
            <a:ext cx="2893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4000" b="1" u="sng"/>
              <a:t>MEANING</a:t>
            </a:r>
            <a:endParaRPr lang="en-US" sz="4000" u="sng"/>
          </a:p>
        </p:txBody>
      </p:sp>
    </p:spTree>
    <p:extLst>
      <p:ext uri="{BB962C8B-B14F-4D97-AF65-F5344CB8AC3E}">
        <p14:creationId xmlns:p14="http://schemas.microsoft.com/office/powerpoint/2010/main" val="344127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839C-66B0-F649-A69A-D13C5124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14" y="816533"/>
            <a:ext cx="10372982" cy="768628"/>
          </a:xfrm>
        </p:spPr>
        <p:txBody>
          <a:bodyPr>
            <a:normAutofit/>
          </a:bodyPr>
          <a:lstStyle/>
          <a:p>
            <a:r>
              <a:rPr lang="en-IN" b="1" u="sng"/>
              <a:t>FACTORS AFFECTING CONSUMER BEHAVIOUR</a:t>
            </a:r>
            <a:endParaRPr lang="en-US" b="1" u="s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FFEDE-CCDE-244F-8AB9-4CCA4479E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4563" y="1779310"/>
            <a:ext cx="5147285" cy="553625"/>
          </a:xfrm>
        </p:spPr>
        <p:txBody>
          <a:bodyPr/>
          <a:lstStyle/>
          <a:p>
            <a:r>
              <a:rPr lang="en-IN" sz="3600" b="1" u="sng"/>
              <a:t>Economic Factors</a:t>
            </a:r>
            <a:endParaRPr lang="en-US" sz="36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C588-A0A8-5045-BA88-644948401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24563" y="2549723"/>
            <a:ext cx="4342893" cy="3354060"/>
          </a:xfrm>
        </p:spPr>
        <p:txBody>
          <a:bodyPr>
            <a:normAutofit fontScale="25000" lnSpcReduction="20000"/>
          </a:bodyPr>
          <a:lstStyle/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Personal Income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Family income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Expected income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Discretionary income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Liquid assets with consumers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Disposable income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Consumer credit</a:t>
            </a:r>
          </a:p>
          <a:p>
            <a:pPr>
              <a:buFont typeface="+mj-lt"/>
              <a:buAutoNum type="arabicPeriod"/>
            </a:pPr>
            <a:r>
              <a:rPr lang="en-IN" sz="11200" b="1">
                <a:solidFill>
                  <a:schemeClr val="bg2">
                    <a:lumMod val="10000"/>
                  </a:schemeClr>
                </a:solidFill>
              </a:rPr>
              <a:t>Government policy</a:t>
            </a:r>
          </a:p>
          <a:p>
            <a:endParaRPr lang="en-US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BAA2B84-5191-C84A-9515-D994613EA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456" y="3286141"/>
            <a:ext cx="5112581" cy="261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8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F8C18-715F-134F-B817-76DED3F1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35569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u="sng"/>
              <a:t>SOCIO-CULTURAL FACTORS</a:t>
            </a:r>
            <a:endParaRPr lang="en-US" sz="40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F357B-3D10-B843-832E-8598B08E6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14228" y="2255724"/>
            <a:ext cx="5518944" cy="38164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IN" sz="3200" b="1"/>
              <a:t>Family 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Social class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Reference Groups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Culture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Religion</a:t>
            </a:r>
            <a:endParaRPr lang="en-US" sz="32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5222F03-F7A6-D547-85D7-6E5F197C8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255" y="2781300"/>
            <a:ext cx="5253745" cy="329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4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A74A-5DE1-E645-B280-778B36CD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235024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u="sng"/>
              <a:t>Psychological Factors</a:t>
            </a:r>
            <a:endParaRPr lang="en-US" sz="4000" b="1" u="s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13A4B-D85A-0748-AF67-E869F9CEB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3600" b="1"/>
              <a:t>Individual Needs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Image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Attitude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Learning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Personality and Life Style</a:t>
            </a:r>
            <a:endParaRPr lang="en-US" sz="3600" b="1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E936942-127F-5E44-B398-01CDD6CDE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258" y="1476206"/>
            <a:ext cx="2567641" cy="443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8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F17B-8346-E14D-834F-2B79F167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158" y="1471392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u="sng"/>
              <a:t>Personal Factors</a:t>
            </a:r>
            <a:endParaRPr lang="en-US" sz="40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9110-F6A4-1E4F-89A3-DDC9ED629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2445" y="2420014"/>
            <a:ext cx="8915400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3600" b="1"/>
              <a:t>Age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Education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Occupation</a:t>
            </a:r>
          </a:p>
          <a:p>
            <a:pPr>
              <a:buFont typeface="+mj-lt"/>
              <a:buAutoNum type="arabicPeriod"/>
            </a:pPr>
            <a:r>
              <a:rPr lang="en-IN" sz="3600" b="1"/>
              <a:t>Sex</a:t>
            </a:r>
            <a:endParaRPr lang="en-US" sz="36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E2956A-FFAE-CD4D-8731-17F414E25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229" y="697483"/>
            <a:ext cx="2767482" cy="550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3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6FDD-84E9-4B41-9408-FBE290A9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/>
              <a:t>IMPACT OF ADVERTISING ON CONSUMER BEHAVIOUR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6BC2-7846-9B43-B744-A7337E51C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600" b="1"/>
              <a:t>Persuades the audience</a:t>
            </a:r>
          </a:p>
          <a:p>
            <a:r>
              <a:rPr lang="en-IN" sz="3600" b="1"/>
              <a:t>Promotes new uses of the product</a:t>
            </a:r>
          </a:p>
          <a:p>
            <a:r>
              <a:rPr lang="en-IN" sz="3600" b="1"/>
              <a:t>Announces Special Offer</a:t>
            </a:r>
          </a:p>
          <a:p>
            <a:r>
              <a:rPr lang="en-IN" sz="3600" b="1"/>
              <a:t>Neutralise the impact of competitors</a:t>
            </a:r>
          </a:p>
          <a:p>
            <a:r>
              <a:rPr lang="en-IN" sz="3600" b="1"/>
              <a:t>Creates brand preference</a:t>
            </a:r>
          </a:p>
          <a:p>
            <a:r>
              <a:rPr lang="en-IN" sz="3600" b="1"/>
              <a:t>Reminded the consumers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36441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F492-3AF1-3C42-BDB0-94A4CB26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680" y="852710"/>
            <a:ext cx="8911687" cy="1280890"/>
          </a:xfrm>
        </p:spPr>
        <p:txBody>
          <a:bodyPr/>
          <a:lstStyle/>
          <a:p>
            <a:r>
              <a:rPr lang="en-IN" b="1" u="sng"/>
              <a:t>IMPORTANCE OF STUDY OF CONSUMER BEHAVIOUR IN ADVERTISING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C2B59-6E5C-3740-94AF-986D2F7C3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3200" b="1"/>
              <a:t>Helps in Selecting message contents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Helps in Selecting message source person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Helps in Selecting Media and Media Mix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Helps in deciding Media Scheduling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Helps in Understanding Buying Motives</a:t>
            </a:r>
          </a:p>
          <a:p>
            <a:pPr>
              <a:buFont typeface="+mj-lt"/>
              <a:buAutoNum type="arabicPeriod"/>
            </a:pPr>
            <a:r>
              <a:rPr lang="en-IN" sz="3200" b="1"/>
              <a:t>Effective Advertising Compaign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99747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8146DA-39F5-9A42-ADEA-26C68EE7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324" y="547398"/>
            <a:ext cx="8911687" cy="1280890"/>
          </a:xfrm>
        </p:spPr>
        <p:txBody>
          <a:bodyPr>
            <a:normAutofit/>
          </a:bodyPr>
          <a:lstStyle/>
          <a:p>
            <a:r>
              <a:rPr lang="en-IN" sz="4400" b="1" u="sng">
                <a:solidFill>
                  <a:schemeClr val="tx1"/>
                </a:solidFill>
              </a:rPr>
              <a:t>CONCLUSION</a:t>
            </a:r>
            <a:endParaRPr lang="en-US" sz="4400" b="1" u="sng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471FE-35EC-C247-906F-0C1A4BAEC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31" y="1519909"/>
            <a:ext cx="8915400" cy="5134806"/>
          </a:xfrm>
        </p:spPr>
        <p:txBody>
          <a:bodyPr>
            <a:noAutofit/>
          </a:bodyPr>
          <a:lstStyle/>
          <a:p>
            <a:r>
              <a:rPr lang="en-US" sz="4000" b="1">
                <a:solidFill>
                  <a:schemeClr val="tx1"/>
                </a:solidFill>
              </a:rPr>
              <a:t>Thus, buying motives must be considered while deciding the ad-appeal, ad-message and slogan of ad. The effectiveness of advertisements can be enhanced by matching the ad appeal/ad message with the buying motives of its target customers. </a:t>
            </a:r>
          </a:p>
        </p:txBody>
      </p:sp>
    </p:spTree>
    <p:extLst>
      <p:ext uri="{BB962C8B-B14F-4D97-AF65-F5344CB8AC3E}">
        <p14:creationId xmlns:p14="http://schemas.microsoft.com/office/powerpoint/2010/main" val="9106678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PRESENTATION OF ADVERTISING</vt:lpstr>
      <vt:lpstr>ADVERTISING AND CONSUMER BEHAVIOUR</vt:lpstr>
      <vt:lpstr>FACTORS AFFECTING CONSUMER BEHAVIOUR</vt:lpstr>
      <vt:lpstr>SOCIO-CULTURAL FACTORS</vt:lpstr>
      <vt:lpstr>Psychological Factors</vt:lpstr>
      <vt:lpstr>Personal Factors</vt:lpstr>
      <vt:lpstr>IMPACT OF ADVERTISING ON CONSUMER BEHAVIOUR</vt:lpstr>
      <vt:lpstr>IMPORTANCE OF STUDY OF CONSUMER BEHAVIOUR IN ADVERTISING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ADVERTISING</dc:title>
  <cp:revision>5</cp:revision>
  <dcterms:modified xsi:type="dcterms:W3CDTF">2020-04-01T05:36:49Z</dcterms:modified>
</cp:coreProperties>
</file>