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9" r:id="rId3"/>
    <p:sldId id="257" r:id="rId4"/>
    <p:sldId id="258" r:id="rId5"/>
    <p:sldId id="259" r:id="rId6"/>
    <p:sldId id="260" r:id="rId7"/>
    <p:sldId id="261" r:id="rId8"/>
    <p:sldId id="262" r:id="rId9"/>
    <p:sldId id="263" r:id="rId10"/>
    <p:sldId id="264" r:id="rId11"/>
    <p:sldId id="265" r:id="rId12"/>
    <p:sldId id="270" r:id="rId13"/>
    <p:sldId id="266" r:id="rId14"/>
    <p:sldId id="271" r:id="rId15"/>
    <p:sldId id="26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5" d="100"/>
          <a:sy n="65" d="100"/>
        </p:scale>
        <p:origin x="83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dirty="0"/>
              <a:t>Click to edit Master title style</a:t>
            </a:r>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4/1/2020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dirty="0"/>
              <a:t>Click icon to add picture</a:t>
            </a:r>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dirty="0"/>
              <a:t>Click to edit Master title style</a:t>
            </a:r>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dirty="0"/>
              <a:t>Click to edit Master title style</a:t>
            </a:r>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dirty="0"/>
              <a:t>Click to edit Master title style</a:t>
            </a:r>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dirty="0"/>
              <a:t>Click to edit Master title style</a:t>
            </a:r>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dirty="0"/>
              <a:t>Click to edit Master title style</a:t>
            </a:r>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t>4/1/2020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t>4/1/2020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t>4/1/2020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dirty="0"/>
              <a:t>Click to edit Master title style</a:t>
            </a:r>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141410" y="2249486"/>
            <a:ext cx="4878389" cy="35417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2249486"/>
            <a:ext cx="4875211" cy="354171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48A87A34-81AB-432B-8DAE-1953F412C126}" type="datetimeFigureOut">
              <a:rPr lang="en-US" dirty="0"/>
              <a:t>4/1/2020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dirty="0"/>
              <a:t>Click to edit Master title style</a:t>
            </a:r>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48A87A34-81AB-432B-8DAE-1953F412C126}" type="datetimeFigureOut">
              <a:rPr lang="en-US" dirty="0"/>
              <a:t>4/1/2020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dirty="0"/>
              <a:t>4/1/2020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56200" y="592666"/>
            <a:ext cx="5891209" cy="5198534"/>
          </a:xfrm>
        </p:spPr>
        <p:txBody>
          <a:bodyPr anchor="ct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4/1/2020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toppr.com/guides/accountancy/admission-of-a-partner/reconstitution-of-a-partnership-firm/" TargetMode="External"/><Relationship Id="rId2" Type="http://schemas.openxmlformats.org/officeDocument/2006/relationships/hyperlink" Target="https://www.toppr.com/guides/fundamentals-of-accounting/accounting-process/types-of-accounts/" TargetMode="External"/><Relationship Id="rId1" Type="http://schemas.openxmlformats.org/officeDocument/2006/relationships/slideLayout" Target="../slideLayouts/slideLayout2.xml"/><Relationship Id="rId4" Type="http://schemas.openxmlformats.org/officeDocument/2006/relationships/hyperlink" Target="https://www.toppr.com/guides/general-knowledge/indian-constitution-fundamental-concepts/fundamental-rights-and-dutie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hyperlink" Target="https://www.toppr.com/guides/business-laws/the-sale-of-goods-act-1930/concept-of-condition-and-warranty/"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toppr.com/guides/accountancy/accounting-for-partnership/distribution-of-profit-among-partners/" TargetMode="External"/><Relationship Id="rId2" Type="http://schemas.openxmlformats.org/officeDocument/2006/relationships/hyperlink" Target="https://www.toppr.com/guides/accountancy/dissolution-of-partnership-firm/" TargetMode="External"/><Relationship Id="rId1" Type="http://schemas.openxmlformats.org/officeDocument/2006/relationships/slideLayout" Target="../slideLayouts/slideLayout2.xml"/><Relationship Id="rId4" Type="http://schemas.openxmlformats.org/officeDocument/2006/relationships/hyperlink" Target="https://www.toppr.com/guides/principles-and-practices-of-accounting/introduction-to-partnership-accounting/capital-accounts-fixed-and-fluctuatin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C8AFD-4B56-AA48-B872-046D422C04B7}"/>
              </a:ext>
            </a:extLst>
          </p:cNvPr>
          <p:cNvSpPr>
            <a:spLocks noGrp="1"/>
          </p:cNvSpPr>
          <p:nvPr>
            <p:ph type="ctrTitle"/>
          </p:nvPr>
        </p:nvSpPr>
        <p:spPr>
          <a:xfrm>
            <a:off x="209642" y="486696"/>
            <a:ext cx="11982358" cy="781665"/>
          </a:xfrm>
        </p:spPr>
        <p:txBody>
          <a:bodyPr>
            <a:normAutofit fontScale="90000"/>
          </a:bodyPr>
          <a:lstStyle/>
          <a:p>
            <a:r>
              <a:rPr lang="en-GB" sz="6000" dirty="0">
                <a:latin typeface="Arial" panose="020B0604020202020204" pitchFamily="34" charset="0"/>
                <a:cs typeface="Arial" panose="020B0604020202020204" pitchFamily="34" charset="0"/>
              </a:rPr>
              <a:t>Presentation on Business Law</a:t>
            </a:r>
            <a:endParaRPr lang="en-US" sz="60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59C2FAE8-ABD4-824D-910D-B8091F3FC3F4}"/>
              </a:ext>
            </a:extLst>
          </p:cNvPr>
          <p:cNvSpPr>
            <a:spLocks noGrp="1"/>
          </p:cNvSpPr>
          <p:nvPr>
            <p:ph type="subTitle" idx="1"/>
          </p:nvPr>
        </p:nvSpPr>
        <p:spPr>
          <a:xfrm>
            <a:off x="209641" y="1798656"/>
            <a:ext cx="11772717" cy="4798616"/>
          </a:xfrm>
        </p:spPr>
        <p:txBody>
          <a:bodyPr>
            <a:normAutofit/>
          </a:bodyPr>
          <a:lstStyle/>
          <a:p>
            <a:pPr algn="ctr"/>
            <a:r>
              <a:rPr lang="en-GB" sz="4000" u="sng" dirty="0">
                <a:solidFill>
                  <a:schemeClr val="tx1"/>
                </a:solidFill>
                <a:latin typeface="Arial" panose="020B0604020202020204" pitchFamily="34" charset="0"/>
                <a:cs typeface="Arial" panose="020B0604020202020204" pitchFamily="34" charset="0"/>
              </a:rPr>
              <a:t>Partnership ACT, 1932</a:t>
            </a:r>
          </a:p>
        </p:txBody>
      </p:sp>
      <p:sp>
        <p:nvSpPr>
          <p:cNvPr id="4" name="Subtitle 2">
            <a:extLst>
              <a:ext uri="{FF2B5EF4-FFF2-40B4-BE49-F238E27FC236}">
                <a16:creationId xmlns:a16="http://schemas.microsoft.com/office/drawing/2014/main" id="{5F97F64F-8330-4A16-B523-01207EF4AF56}"/>
              </a:ext>
            </a:extLst>
          </p:cNvPr>
          <p:cNvSpPr txBox="1">
            <a:spLocks/>
          </p:cNvSpPr>
          <p:nvPr/>
        </p:nvSpPr>
        <p:spPr>
          <a:xfrm>
            <a:off x="6095999" y="4284309"/>
            <a:ext cx="5920333" cy="2559844"/>
          </a:xfrm>
          <a:prstGeom prst="rect">
            <a:avLst/>
          </a:prstGeom>
        </p:spPr>
        <p:txBody>
          <a:bodyPr vert="horz" lIns="91440" tIns="45720" rIns="91440" bIns="45720" rtlCol="0">
            <a:no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9pPr>
          </a:lstStyle>
          <a:p>
            <a:pPr algn="ctr"/>
            <a:r>
              <a:rPr lang="en-US" sz="2400" b="1" u="sng" dirty="0">
                <a:latin typeface="Baskerville Old Face" panose="02020602080505020303" pitchFamily="18" charset="0"/>
                <a:ea typeface="Aldhabi" panose="02000000000000000000" pitchFamily="2" charset="0"/>
                <a:cs typeface="Aharoni" panose="02010803020104030203" pitchFamily="2" charset="-79"/>
              </a:rPr>
              <a:t> </a:t>
            </a:r>
            <a:r>
              <a:rPr lang="en-US" sz="2400" b="1" u="sng" dirty="0" err="1">
                <a:latin typeface="Baskerville Old Face" panose="02020602080505020303" pitchFamily="18" charset="0"/>
                <a:ea typeface="Aldhabi" panose="02000000000000000000" pitchFamily="2" charset="0"/>
                <a:cs typeface="Aharoni" panose="02010803020104030203" pitchFamily="2" charset="-79"/>
              </a:rPr>
              <a:t>mrs.</a:t>
            </a:r>
            <a:r>
              <a:rPr lang="en-US" sz="2400" b="1" u="sng" dirty="0">
                <a:latin typeface="Baskerville Old Face" panose="02020602080505020303" pitchFamily="18" charset="0"/>
                <a:ea typeface="Aldhabi" panose="02000000000000000000" pitchFamily="2" charset="0"/>
                <a:cs typeface="Aharoni" panose="02010803020104030203" pitchFamily="2" charset="-79"/>
              </a:rPr>
              <a:t> </a:t>
            </a:r>
            <a:r>
              <a:rPr lang="en-US" sz="2400" b="1" u="sng" dirty="0" err="1">
                <a:latin typeface="Baskerville Old Face" panose="02020602080505020303" pitchFamily="18" charset="0"/>
                <a:ea typeface="Aldhabi" panose="02000000000000000000" pitchFamily="2" charset="0"/>
                <a:cs typeface="Aharoni" panose="02010803020104030203" pitchFamily="2" charset="-79"/>
              </a:rPr>
              <a:t>Sarla</a:t>
            </a:r>
            <a:r>
              <a:rPr lang="en-US" sz="2400" b="1" u="sng" dirty="0">
                <a:latin typeface="Baskerville Old Face" panose="02020602080505020303" pitchFamily="18" charset="0"/>
                <a:ea typeface="Aldhabi" panose="02000000000000000000" pitchFamily="2" charset="0"/>
                <a:cs typeface="Aharoni" panose="02010803020104030203" pitchFamily="2" charset="-79"/>
              </a:rPr>
              <a:t> </a:t>
            </a:r>
            <a:r>
              <a:rPr lang="en-US" sz="2400" b="1" u="sng" dirty="0" err="1">
                <a:latin typeface="Baskerville Old Face" panose="02020602080505020303" pitchFamily="18" charset="0"/>
                <a:ea typeface="Aldhabi" panose="02000000000000000000" pitchFamily="2" charset="0"/>
                <a:cs typeface="Aharoni" panose="02010803020104030203" pitchFamily="2" charset="-79"/>
              </a:rPr>
              <a:t>sethi</a:t>
            </a:r>
            <a:r>
              <a:rPr lang="en-US" sz="2400" b="1" u="sng" dirty="0">
                <a:latin typeface="Baskerville Old Face" panose="02020602080505020303" pitchFamily="18" charset="0"/>
                <a:ea typeface="Aldhabi" panose="02000000000000000000" pitchFamily="2" charset="0"/>
                <a:cs typeface="Aharoni" panose="02010803020104030203" pitchFamily="2" charset="-79"/>
              </a:rPr>
              <a:t> </a:t>
            </a:r>
          </a:p>
          <a:p>
            <a:pPr algn="ctr"/>
            <a:r>
              <a:rPr lang="en-US" sz="2400" b="1" u="sng" dirty="0">
                <a:latin typeface="Baskerville Old Face" panose="02020602080505020303" pitchFamily="18" charset="0"/>
                <a:ea typeface="Aldhabi" panose="02000000000000000000" pitchFamily="2" charset="0"/>
                <a:cs typeface="Aharoni" panose="02010803020104030203" pitchFamily="2" charset="-79"/>
              </a:rPr>
              <a:t>( Associate prof. In commerce )</a:t>
            </a:r>
          </a:p>
          <a:p>
            <a:pPr algn="ctr"/>
            <a:r>
              <a:rPr lang="en-US" sz="2400" b="1" u="sng" dirty="0" err="1">
                <a:latin typeface="Baskerville Old Face" panose="02020602080505020303" pitchFamily="18" charset="0"/>
                <a:ea typeface="Aldhabi" panose="02000000000000000000" pitchFamily="2" charset="0"/>
                <a:cs typeface="Aharoni" panose="02010803020104030203" pitchFamily="2" charset="-79"/>
              </a:rPr>
              <a:t>Sms</a:t>
            </a:r>
            <a:r>
              <a:rPr lang="en-US" sz="2400" b="1" u="sng" dirty="0">
                <a:latin typeface="Baskerville Old Face" panose="02020602080505020303" pitchFamily="18" charset="0"/>
                <a:ea typeface="Aldhabi" panose="02000000000000000000" pitchFamily="2" charset="0"/>
                <a:cs typeface="Aharoni" panose="02010803020104030203" pitchFamily="2" charset="-79"/>
              </a:rPr>
              <a:t> </a:t>
            </a:r>
            <a:r>
              <a:rPr lang="en-US" sz="2400" b="1" u="sng" dirty="0" err="1">
                <a:latin typeface="Baskerville Old Face" panose="02020602080505020303" pitchFamily="18" charset="0"/>
                <a:ea typeface="Aldhabi" panose="02000000000000000000" pitchFamily="2" charset="0"/>
                <a:cs typeface="Aharoni" panose="02010803020104030203" pitchFamily="2" charset="-79"/>
              </a:rPr>
              <a:t>khalsa</a:t>
            </a:r>
            <a:r>
              <a:rPr lang="en-US" sz="2400" b="1" u="sng" dirty="0">
                <a:latin typeface="Baskerville Old Face" panose="02020602080505020303" pitchFamily="18" charset="0"/>
                <a:ea typeface="Aldhabi" panose="02000000000000000000" pitchFamily="2" charset="0"/>
                <a:cs typeface="Aharoni" panose="02010803020104030203" pitchFamily="2" charset="-79"/>
              </a:rPr>
              <a:t> </a:t>
            </a:r>
            <a:r>
              <a:rPr lang="en-US" sz="2400" b="1" u="sng" dirty="0" err="1">
                <a:latin typeface="Baskerville Old Face" panose="02020602080505020303" pitchFamily="18" charset="0"/>
                <a:ea typeface="Aldhabi" panose="02000000000000000000" pitchFamily="2" charset="0"/>
                <a:cs typeface="Aharoni" panose="02010803020104030203" pitchFamily="2" charset="-79"/>
              </a:rPr>
              <a:t>labana</a:t>
            </a:r>
            <a:r>
              <a:rPr lang="en-US" sz="2400" b="1" u="sng" dirty="0">
                <a:latin typeface="Baskerville Old Face" panose="02020602080505020303" pitchFamily="18" charset="0"/>
                <a:ea typeface="Aldhabi" panose="02000000000000000000" pitchFamily="2" charset="0"/>
                <a:cs typeface="Aharoni" panose="02010803020104030203" pitchFamily="2" charset="-79"/>
              </a:rPr>
              <a:t> girls college</a:t>
            </a:r>
          </a:p>
          <a:p>
            <a:pPr algn="ctr"/>
            <a:r>
              <a:rPr lang="en-US" sz="2400" b="1" u="sng" dirty="0" err="1">
                <a:latin typeface="Baskerville Old Face" panose="02020602080505020303" pitchFamily="18" charset="0"/>
                <a:ea typeface="Aldhabi" panose="02000000000000000000" pitchFamily="2" charset="0"/>
                <a:cs typeface="Aharoni" panose="02010803020104030203" pitchFamily="2" charset="-79"/>
              </a:rPr>
              <a:t>Barara</a:t>
            </a:r>
            <a:r>
              <a:rPr lang="en-US" sz="2400" b="1" u="sng" dirty="0">
                <a:latin typeface="Baskerville Old Face" panose="02020602080505020303" pitchFamily="18" charset="0"/>
                <a:ea typeface="Aldhabi" panose="02000000000000000000" pitchFamily="2" charset="0"/>
                <a:cs typeface="Aharoni" panose="02010803020104030203" pitchFamily="2" charset="-79"/>
              </a:rPr>
              <a:t> (</a:t>
            </a:r>
            <a:r>
              <a:rPr lang="en-US" sz="2400" b="1" u="sng" dirty="0" err="1">
                <a:latin typeface="Baskerville Old Face" panose="02020602080505020303" pitchFamily="18" charset="0"/>
                <a:ea typeface="Aldhabi" panose="02000000000000000000" pitchFamily="2" charset="0"/>
                <a:cs typeface="Aharoni" panose="02010803020104030203" pitchFamily="2" charset="-79"/>
              </a:rPr>
              <a:t>ambala</a:t>
            </a:r>
            <a:r>
              <a:rPr lang="en-US" sz="2400" b="1" u="sng" dirty="0">
                <a:latin typeface="Baskerville Old Face" panose="02020602080505020303" pitchFamily="18" charset="0"/>
                <a:ea typeface="Aldhabi" panose="02000000000000000000" pitchFamily="2" charset="0"/>
                <a:cs typeface="Aharoni" panose="02010803020104030203" pitchFamily="2" charset="-79"/>
              </a:rPr>
              <a:t>)</a:t>
            </a:r>
          </a:p>
        </p:txBody>
      </p:sp>
    </p:spTree>
    <p:extLst>
      <p:ext uri="{BB962C8B-B14F-4D97-AF65-F5344CB8AC3E}">
        <p14:creationId xmlns:p14="http://schemas.microsoft.com/office/powerpoint/2010/main" val="3645570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DE1B8-60C4-DC48-B308-B94771846102}"/>
              </a:ext>
            </a:extLst>
          </p:cNvPr>
          <p:cNvSpPr>
            <a:spLocks noGrp="1"/>
          </p:cNvSpPr>
          <p:nvPr>
            <p:ph type="title"/>
          </p:nvPr>
        </p:nvSpPr>
        <p:spPr>
          <a:xfrm>
            <a:off x="302021" y="272922"/>
            <a:ext cx="11481939" cy="724720"/>
          </a:xfrm>
        </p:spPr>
        <p:txBody>
          <a:bodyPr>
            <a:noAutofit/>
          </a:bodyPr>
          <a:lstStyle/>
          <a:p>
            <a:r>
              <a:rPr lang="en-GB" sz="5500" dirty="0">
                <a:latin typeface="Arial" panose="020B0604020202020204" pitchFamily="34" charset="0"/>
                <a:cs typeface="Arial" panose="020B0604020202020204" pitchFamily="34" charset="0"/>
              </a:rPr>
              <a:t>          Partnership deed</a:t>
            </a:r>
            <a:endParaRPr lang="en-US" sz="55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CFF4CAB4-F8A8-C34E-9360-BDBAA9A346E2}"/>
              </a:ext>
            </a:extLst>
          </p:cNvPr>
          <p:cNvSpPr>
            <a:spLocks noGrp="1"/>
          </p:cNvSpPr>
          <p:nvPr>
            <p:ph idx="1"/>
          </p:nvPr>
        </p:nvSpPr>
        <p:spPr>
          <a:xfrm>
            <a:off x="302022" y="997642"/>
            <a:ext cx="11481939" cy="5380959"/>
          </a:xfrm>
        </p:spPr>
        <p:txBody>
          <a:bodyPr>
            <a:normAutofit fontScale="55000" lnSpcReduction="20000"/>
          </a:bodyPr>
          <a:lstStyle/>
          <a:p>
            <a:pPr marL="0" indent="0">
              <a:buNone/>
            </a:pPr>
            <a:r>
              <a:rPr lang="en-GB" sz="3600" dirty="0">
                <a:latin typeface="Arial" panose="020B0604020202020204" pitchFamily="34" charset="0"/>
                <a:cs typeface="Arial" panose="020B0604020202020204" pitchFamily="34" charset="0"/>
              </a:rPr>
              <a:t>The document or instrument containing the agreement between partners is known as ‘partnership deed’ .Each partner must keep a copy of deed.</a:t>
            </a:r>
          </a:p>
          <a:p>
            <a:pPr marL="0" indent="0">
              <a:buNone/>
            </a:pPr>
            <a:r>
              <a:rPr lang="en-GB" sz="3600" dirty="0">
                <a:latin typeface="Arial" panose="020B0604020202020204" pitchFamily="34" charset="0"/>
                <a:cs typeface="Arial" panose="020B0604020202020204" pitchFamily="34" charset="0"/>
              </a:rPr>
              <a:t>C</a:t>
            </a:r>
            <a:r>
              <a:rPr lang="en-GB" sz="4400" dirty="0">
                <a:latin typeface="Arial" panose="020B0604020202020204" pitchFamily="34" charset="0"/>
                <a:cs typeface="Arial" panose="020B0604020202020204" pitchFamily="34" charset="0"/>
              </a:rPr>
              <a:t>ontents of partnership deed:</a:t>
            </a:r>
          </a:p>
          <a:p>
            <a:r>
              <a:rPr lang="en-GB" sz="3400" dirty="0">
                <a:latin typeface="Arial" panose="020B0604020202020204" pitchFamily="34" charset="0"/>
                <a:cs typeface="Arial" panose="020B0604020202020204" pitchFamily="34" charset="0"/>
              </a:rPr>
              <a:t>Name and address of firm </a:t>
            </a:r>
          </a:p>
          <a:p>
            <a:r>
              <a:rPr lang="en-GB" sz="3400" dirty="0">
                <a:latin typeface="Arial" panose="020B0604020202020204" pitchFamily="34" charset="0"/>
                <a:cs typeface="Arial" panose="020B0604020202020204" pitchFamily="34" charset="0"/>
              </a:rPr>
              <a:t>Names and addresses of partners</a:t>
            </a:r>
          </a:p>
          <a:p>
            <a:r>
              <a:rPr lang="en-GB" sz="3400" dirty="0">
                <a:latin typeface="Arial" panose="020B0604020202020204" pitchFamily="34" charset="0"/>
                <a:cs typeface="Arial" panose="020B0604020202020204" pitchFamily="34" charset="0"/>
              </a:rPr>
              <a:t>Type and nature of business the firm proposes to do</a:t>
            </a:r>
          </a:p>
          <a:p>
            <a:r>
              <a:rPr lang="en-GB" sz="3400" dirty="0">
                <a:latin typeface="Arial" panose="020B0604020202020204" pitchFamily="34" charset="0"/>
                <a:cs typeface="Arial" panose="020B0604020202020204" pitchFamily="34" charset="0"/>
              </a:rPr>
              <a:t>Amount of capital to be contributed by partners</a:t>
            </a:r>
          </a:p>
          <a:p>
            <a:r>
              <a:rPr lang="en-GB" sz="3400" dirty="0">
                <a:latin typeface="Arial" panose="020B0604020202020204" pitchFamily="34" charset="0"/>
                <a:cs typeface="Arial" panose="020B0604020202020204" pitchFamily="34" charset="0"/>
              </a:rPr>
              <a:t>Duration of partnership</a:t>
            </a:r>
          </a:p>
          <a:p>
            <a:r>
              <a:rPr lang="en-GB" sz="3400" dirty="0">
                <a:latin typeface="Arial" panose="020B0604020202020204" pitchFamily="34" charset="0"/>
                <a:cs typeface="Arial" panose="020B0604020202020204" pitchFamily="34" charset="0"/>
              </a:rPr>
              <a:t>Interest on capitals and drawings</a:t>
            </a:r>
          </a:p>
          <a:p>
            <a:r>
              <a:rPr lang="en-GB" sz="3400" dirty="0">
                <a:latin typeface="Arial" panose="020B0604020202020204" pitchFamily="34" charset="0"/>
                <a:cs typeface="Arial" panose="020B0604020202020204" pitchFamily="34" charset="0"/>
              </a:rPr>
              <a:t>Profit sharing ratio and salary</a:t>
            </a:r>
          </a:p>
          <a:p>
            <a:r>
              <a:rPr lang="en-GB" sz="3400" dirty="0">
                <a:latin typeface="Arial" panose="020B0604020202020204" pitchFamily="34" charset="0"/>
                <a:cs typeface="Arial" panose="020B0604020202020204" pitchFamily="34" charset="0"/>
              </a:rPr>
              <a:t>Goodwill</a:t>
            </a:r>
          </a:p>
          <a:p>
            <a:r>
              <a:rPr lang="en-GB" sz="3400" dirty="0">
                <a:latin typeface="Arial" panose="020B0604020202020204" pitchFamily="34" charset="0"/>
                <a:cs typeface="Arial" panose="020B0604020202020204" pitchFamily="34" charset="0"/>
              </a:rPr>
              <a:t>Date of commencement of partnership</a:t>
            </a:r>
          </a:p>
          <a:p>
            <a:r>
              <a:rPr lang="en-GB" sz="3400" dirty="0">
                <a:latin typeface="Arial" panose="020B0604020202020204" pitchFamily="34" charset="0"/>
                <a:cs typeface="Arial" panose="020B0604020202020204" pitchFamily="34" charset="0"/>
              </a:rPr>
              <a:t>Settlement of accounts on retirement</a:t>
            </a:r>
          </a:p>
        </p:txBody>
      </p:sp>
    </p:spTree>
    <p:extLst>
      <p:ext uri="{BB962C8B-B14F-4D97-AF65-F5344CB8AC3E}">
        <p14:creationId xmlns:p14="http://schemas.microsoft.com/office/powerpoint/2010/main" val="3164064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83F9E-8844-3B4B-B210-0DEEFCAB9D4C}"/>
              </a:ext>
            </a:extLst>
          </p:cNvPr>
          <p:cNvSpPr>
            <a:spLocks noGrp="1"/>
          </p:cNvSpPr>
          <p:nvPr>
            <p:ph type="title"/>
          </p:nvPr>
        </p:nvSpPr>
        <p:spPr>
          <a:xfrm>
            <a:off x="528427" y="29325"/>
            <a:ext cx="11007327" cy="722844"/>
          </a:xfrm>
        </p:spPr>
        <p:txBody>
          <a:bodyPr>
            <a:normAutofit fontScale="90000"/>
          </a:bodyPr>
          <a:lstStyle/>
          <a:p>
            <a:pPr algn="ctr"/>
            <a:r>
              <a:rPr lang="en-GB" sz="5000" dirty="0">
                <a:latin typeface="Arial" panose="020B0604020202020204" pitchFamily="34" charset="0"/>
                <a:cs typeface="Arial" panose="020B0604020202020204" pitchFamily="34" charset="0"/>
              </a:rPr>
              <a:t>duties of  partners</a:t>
            </a:r>
            <a:endParaRPr lang="en-US" sz="50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C179D4F-F8DC-EF46-B8DD-13335125B199}"/>
              </a:ext>
            </a:extLst>
          </p:cNvPr>
          <p:cNvSpPr>
            <a:spLocks noGrp="1"/>
          </p:cNvSpPr>
          <p:nvPr>
            <p:ph idx="1"/>
          </p:nvPr>
        </p:nvSpPr>
        <p:spPr>
          <a:xfrm>
            <a:off x="235975" y="752169"/>
            <a:ext cx="11592232" cy="5796116"/>
          </a:xfrm>
        </p:spPr>
        <p:txBody>
          <a:bodyPr>
            <a:noAutofit/>
          </a:bodyPr>
          <a:lstStyle/>
          <a:p>
            <a:r>
              <a:rPr lang="en-IN" sz="2500" b="1" u="sng" dirty="0">
                <a:latin typeface="Arial" panose="020B0604020202020204" pitchFamily="34" charset="0"/>
                <a:cs typeface="Arial" panose="020B0604020202020204" pitchFamily="34" charset="0"/>
              </a:rPr>
              <a:t>General duties</a:t>
            </a:r>
            <a:r>
              <a:rPr lang="en-IN" sz="2500" b="1" dirty="0">
                <a:latin typeface="Arial" panose="020B0604020202020204" pitchFamily="34" charset="0"/>
                <a:cs typeface="Arial" panose="020B0604020202020204" pitchFamily="34" charset="0"/>
              </a:rPr>
              <a:t>: </a:t>
            </a:r>
            <a:r>
              <a:rPr lang="en-IN" sz="2500" dirty="0">
                <a:latin typeface="Arial" panose="020B0604020202020204" pitchFamily="34" charset="0"/>
                <a:cs typeface="Arial" panose="020B0604020202020204" pitchFamily="34" charset="0"/>
              </a:rPr>
              <a:t>Every partner has the following general duties like carrying on the business to the greatest common good, duty to be just and faithful towards each other, rendering true </a:t>
            </a:r>
            <a:r>
              <a:rPr lang="en-IN" sz="2500" dirty="0">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accounts</a:t>
            </a:r>
            <a:r>
              <a:rPr lang="en-IN" sz="2500" dirty="0">
                <a:latin typeface="Arial" panose="020B0604020202020204" pitchFamily="34" charset="0"/>
                <a:cs typeface="Arial" panose="020B0604020202020204" pitchFamily="34" charset="0"/>
              </a:rPr>
              <a:t>, and providing full information of all things affecting the </a:t>
            </a:r>
            <a:r>
              <a:rPr lang="en-IN" sz="2500" dirty="0">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firm</a:t>
            </a:r>
            <a:r>
              <a:rPr lang="en-IN" sz="2500" dirty="0">
                <a:latin typeface="Arial" panose="020B0604020202020204" pitchFamily="34" charset="0"/>
                <a:cs typeface="Arial" panose="020B0604020202020204" pitchFamily="34" charset="0"/>
              </a:rPr>
              <a:t>. etc</a:t>
            </a:r>
          </a:p>
          <a:p>
            <a:r>
              <a:rPr lang="en-IN" sz="2500" b="1" u="sng" dirty="0">
                <a:latin typeface="Arial" panose="020B0604020202020204" pitchFamily="34" charset="0"/>
                <a:cs typeface="Arial" panose="020B0604020202020204" pitchFamily="34" charset="0"/>
              </a:rPr>
              <a:t>Duty to indemnify for fraud</a:t>
            </a:r>
            <a:r>
              <a:rPr lang="en-IN" sz="2500" b="1" dirty="0">
                <a:latin typeface="Arial" panose="020B0604020202020204" pitchFamily="34" charset="0"/>
                <a:cs typeface="Arial" panose="020B0604020202020204" pitchFamily="34" charset="0"/>
              </a:rPr>
              <a:t>: </a:t>
            </a:r>
            <a:r>
              <a:rPr lang="en-IN" sz="2500" dirty="0">
                <a:latin typeface="Arial" panose="020B0604020202020204" pitchFamily="34" charset="0"/>
                <a:cs typeface="Arial" panose="020B0604020202020204" pitchFamily="34" charset="0"/>
              </a:rPr>
              <a:t>Every partner has to indemnify the firm for losses caused to it by his fraud in the conduct of business. The Act has adopted this principle because the firm is liable for wrongful acts of partners. Any partner who commits fraud must indemnify other partners for his actions.</a:t>
            </a:r>
          </a:p>
          <a:p>
            <a:r>
              <a:rPr lang="en-IN" sz="2500" b="1" u="sng" dirty="0">
                <a:latin typeface="Arial" panose="020B0604020202020204" pitchFamily="34" charset="0"/>
                <a:cs typeface="Arial" panose="020B0604020202020204" pitchFamily="34" charset="0"/>
              </a:rPr>
              <a:t>Duty to act diligently</a:t>
            </a:r>
            <a:r>
              <a:rPr lang="en-IN" sz="2500" b="1" dirty="0">
                <a:latin typeface="Arial" panose="020B0604020202020204" pitchFamily="34" charset="0"/>
                <a:cs typeface="Arial" panose="020B0604020202020204" pitchFamily="34" charset="0"/>
              </a:rPr>
              <a:t>: </a:t>
            </a:r>
            <a:r>
              <a:rPr lang="en-IN" sz="2500" dirty="0">
                <a:latin typeface="Arial" panose="020B0604020202020204" pitchFamily="34" charset="0"/>
                <a:cs typeface="Arial" panose="020B0604020202020204" pitchFamily="34" charset="0"/>
              </a:rPr>
              <a:t>Every partner must attend to his </a:t>
            </a:r>
            <a:r>
              <a:rPr lang="en-IN" sz="2500" u="sng" dirty="0">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duties</a:t>
            </a:r>
            <a:r>
              <a:rPr lang="en-IN" sz="2500" dirty="0">
                <a:latin typeface="Arial" panose="020B0604020202020204" pitchFamily="34" charset="0"/>
                <a:cs typeface="Arial" panose="020B0604020202020204" pitchFamily="34" charset="0"/>
              </a:rPr>
              <a:t> towards the firm as diligently as possible because his not functioning diligently affects other partners as well. He is liable to indemnify others if his </a:t>
            </a:r>
            <a:r>
              <a:rPr lang="en-IN" sz="2500" dirty="0" err="1">
                <a:latin typeface="Arial" panose="020B0604020202020204" pitchFamily="34" charset="0"/>
                <a:cs typeface="Arial" panose="020B0604020202020204" pitchFamily="34" charset="0"/>
              </a:rPr>
              <a:t>willful</a:t>
            </a:r>
            <a:r>
              <a:rPr lang="en-IN" sz="2500" dirty="0">
                <a:latin typeface="Arial" panose="020B0604020202020204" pitchFamily="34" charset="0"/>
                <a:cs typeface="Arial" panose="020B0604020202020204" pitchFamily="34" charset="0"/>
              </a:rPr>
              <a:t> neglect causes losses to the firm.</a:t>
            </a:r>
          </a:p>
        </p:txBody>
      </p:sp>
    </p:spTree>
    <p:extLst>
      <p:ext uri="{BB962C8B-B14F-4D97-AF65-F5344CB8AC3E}">
        <p14:creationId xmlns:p14="http://schemas.microsoft.com/office/powerpoint/2010/main" val="1223067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83F9E-8844-3B4B-B210-0DEEFCAB9D4C}"/>
              </a:ext>
            </a:extLst>
          </p:cNvPr>
          <p:cNvSpPr>
            <a:spLocks noGrp="1"/>
          </p:cNvSpPr>
          <p:nvPr>
            <p:ph type="title"/>
          </p:nvPr>
        </p:nvSpPr>
        <p:spPr>
          <a:xfrm>
            <a:off x="528427" y="29325"/>
            <a:ext cx="11007327" cy="722844"/>
          </a:xfrm>
        </p:spPr>
        <p:txBody>
          <a:bodyPr>
            <a:normAutofit fontScale="90000"/>
          </a:bodyPr>
          <a:lstStyle/>
          <a:p>
            <a:pPr algn="ctr"/>
            <a:r>
              <a:rPr lang="en-GB" sz="5000" dirty="0">
                <a:latin typeface="Arial" panose="020B0604020202020204" pitchFamily="34" charset="0"/>
                <a:cs typeface="Arial" panose="020B0604020202020204" pitchFamily="34" charset="0"/>
              </a:rPr>
              <a:t>duties of  partners</a:t>
            </a:r>
            <a:endParaRPr lang="en-US" sz="50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C179D4F-F8DC-EF46-B8DD-13335125B199}"/>
              </a:ext>
            </a:extLst>
          </p:cNvPr>
          <p:cNvSpPr>
            <a:spLocks noGrp="1"/>
          </p:cNvSpPr>
          <p:nvPr>
            <p:ph idx="1"/>
          </p:nvPr>
        </p:nvSpPr>
        <p:spPr>
          <a:xfrm>
            <a:off x="235975" y="752169"/>
            <a:ext cx="11592232" cy="5796116"/>
          </a:xfrm>
        </p:spPr>
        <p:txBody>
          <a:bodyPr>
            <a:noAutofit/>
          </a:bodyPr>
          <a:lstStyle/>
          <a:p>
            <a:r>
              <a:rPr lang="en-IN" sz="2500" b="1" u="sng" dirty="0">
                <a:latin typeface="Arial" panose="020B0604020202020204" pitchFamily="34" charset="0"/>
                <a:cs typeface="Arial" panose="020B0604020202020204" pitchFamily="34" charset="0"/>
              </a:rPr>
              <a:t>Duty to use the firm’s property properly</a:t>
            </a:r>
            <a:r>
              <a:rPr lang="en-IN" sz="2500" b="1" dirty="0">
                <a:latin typeface="Arial" panose="020B0604020202020204" pitchFamily="34" charset="0"/>
                <a:cs typeface="Arial" panose="020B0604020202020204" pitchFamily="34" charset="0"/>
              </a:rPr>
              <a:t>: </a:t>
            </a:r>
            <a:r>
              <a:rPr lang="en-IN" sz="2500" dirty="0">
                <a:latin typeface="Arial" panose="020B0604020202020204" pitchFamily="34" charset="0"/>
                <a:cs typeface="Arial" panose="020B0604020202020204" pitchFamily="34" charset="0"/>
              </a:rPr>
              <a:t>Partners can use the firm’s property exclusively for its business, and not for any personal purpose, because they all own it collectively. Hence, they must be careful while using these properties.</a:t>
            </a:r>
          </a:p>
          <a:p>
            <a:r>
              <a:rPr lang="en-IN" sz="2500" b="1" u="sng" dirty="0">
                <a:latin typeface="Arial" panose="020B0604020202020204" pitchFamily="34" charset="0"/>
                <a:cs typeface="Arial" panose="020B0604020202020204" pitchFamily="34" charset="0"/>
              </a:rPr>
              <a:t>Duty to not earn personal profits or to compete</a:t>
            </a:r>
            <a:r>
              <a:rPr lang="en-IN" sz="2500" b="1" dirty="0">
                <a:latin typeface="Arial" panose="020B0604020202020204" pitchFamily="34" charset="0"/>
                <a:cs typeface="Arial" panose="020B0604020202020204" pitchFamily="34" charset="0"/>
              </a:rPr>
              <a:t>: </a:t>
            </a:r>
            <a:r>
              <a:rPr lang="en-IN" sz="2500" dirty="0">
                <a:latin typeface="Arial" panose="020B0604020202020204" pitchFamily="34" charset="0"/>
                <a:cs typeface="Arial" panose="020B0604020202020204" pitchFamily="34" charset="0"/>
              </a:rPr>
              <a:t>Each partner must function according to commonly shared goals. They should not make any personal profit and must not engage in any competing business venture. They should hand over personal profits made to their firm.</a:t>
            </a:r>
          </a:p>
        </p:txBody>
      </p:sp>
    </p:spTree>
    <p:extLst>
      <p:ext uri="{BB962C8B-B14F-4D97-AF65-F5344CB8AC3E}">
        <p14:creationId xmlns:p14="http://schemas.microsoft.com/office/powerpoint/2010/main" val="1623535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498A4-B257-EB42-9E8C-476A15D9754F}"/>
              </a:ext>
            </a:extLst>
          </p:cNvPr>
          <p:cNvSpPr>
            <a:spLocks noGrp="1"/>
          </p:cNvSpPr>
          <p:nvPr>
            <p:ph type="title"/>
          </p:nvPr>
        </p:nvSpPr>
        <p:spPr>
          <a:xfrm>
            <a:off x="235974" y="125016"/>
            <a:ext cx="11257922" cy="789384"/>
          </a:xfrm>
        </p:spPr>
        <p:txBody>
          <a:bodyPr>
            <a:noAutofit/>
          </a:bodyPr>
          <a:lstStyle/>
          <a:p>
            <a:pPr algn="ctr"/>
            <a:r>
              <a:rPr lang="en-US" sz="5500" dirty="0">
                <a:latin typeface="Arial" panose="020B0604020202020204" pitchFamily="34" charset="0"/>
                <a:cs typeface="Arial" panose="020B0604020202020204" pitchFamily="34" charset="0"/>
              </a:rPr>
              <a:t>Rights of Partners</a:t>
            </a:r>
          </a:p>
        </p:txBody>
      </p:sp>
      <p:sp>
        <p:nvSpPr>
          <p:cNvPr id="3" name="Content Placeholder 2">
            <a:extLst>
              <a:ext uri="{FF2B5EF4-FFF2-40B4-BE49-F238E27FC236}">
                <a16:creationId xmlns:a16="http://schemas.microsoft.com/office/drawing/2014/main" id="{B00543B3-9F00-5846-A6C2-50D54DD0198A}"/>
              </a:ext>
            </a:extLst>
          </p:cNvPr>
          <p:cNvSpPr>
            <a:spLocks noGrp="1"/>
          </p:cNvSpPr>
          <p:nvPr>
            <p:ph sz="half" idx="1"/>
          </p:nvPr>
        </p:nvSpPr>
        <p:spPr>
          <a:xfrm>
            <a:off x="0" y="914400"/>
            <a:ext cx="11990439" cy="5707626"/>
          </a:xfrm>
        </p:spPr>
        <p:txBody>
          <a:bodyPr>
            <a:normAutofit/>
          </a:bodyPr>
          <a:lstStyle/>
          <a:p>
            <a:r>
              <a:rPr lang="en-IN" sz="2600" b="1" u="sng" dirty="0">
                <a:latin typeface="Arial" panose="020B0604020202020204" pitchFamily="34" charset="0"/>
                <a:cs typeface="Arial" panose="020B0604020202020204" pitchFamily="34" charset="0"/>
              </a:rPr>
              <a:t>Right to participate in business</a:t>
            </a:r>
            <a:r>
              <a:rPr lang="en-IN" sz="2600" b="1" dirty="0">
                <a:latin typeface="Arial" panose="020B0604020202020204" pitchFamily="34" charset="0"/>
                <a:cs typeface="Arial" panose="020B0604020202020204" pitchFamily="34" charset="0"/>
              </a:rPr>
              <a:t>:</a:t>
            </a:r>
            <a:r>
              <a:rPr lang="en-IN" sz="2600" dirty="0">
                <a:latin typeface="Arial" panose="020B0604020202020204" pitchFamily="34" charset="0"/>
                <a:cs typeface="Arial" panose="020B0604020202020204" pitchFamily="34" charset="0"/>
              </a:rPr>
              <a:t> Each partner has an equal right to take part in the conduct of their business. Partners can curtail this right to allow only some of them to contribute to the functioning of the business if the partnership deed states so.</a:t>
            </a:r>
          </a:p>
          <a:p>
            <a:r>
              <a:rPr lang="en-IN" sz="2600" b="1" u="sng" dirty="0">
                <a:latin typeface="Arial" panose="020B0604020202020204" pitchFamily="34" charset="0"/>
                <a:cs typeface="Arial" panose="020B0604020202020204" pitchFamily="34" charset="0"/>
              </a:rPr>
              <a:t>Right to express opinions</a:t>
            </a:r>
            <a:r>
              <a:rPr lang="en-IN" sz="2600" b="1" dirty="0">
                <a:latin typeface="Arial" panose="020B0604020202020204" pitchFamily="34" charset="0"/>
                <a:cs typeface="Arial" panose="020B0604020202020204" pitchFamily="34" charset="0"/>
              </a:rPr>
              <a:t>: </a:t>
            </a:r>
            <a:r>
              <a:rPr lang="en-IN" sz="2600" dirty="0">
                <a:latin typeface="Arial" panose="020B0604020202020204" pitchFamily="34" charset="0"/>
                <a:cs typeface="Arial" panose="020B0604020202020204" pitchFamily="34" charset="0"/>
              </a:rPr>
              <a:t>Another one of the rights of partners is their right to freely express their opinion. Partners, by a majority, can determine differences with respect to ordinary matters connected with the business. Each partner can express his opinion to decide such matters.</a:t>
            </a:r>
          </a:p>
          <a:p>
            <a:r>
              <a:rPr lang="en-IN" sz="2600" b="1" u="sng" dirty="0">
                <a:latin typeface="Arial" panose="020B0604020202020204" pitchFamily="34" charset="0"/>
                <a:cs typeface="Arial" panose="020B0604020202020204" pitchFamily="34" charset="0"/>
              </a:rPr>
              <a:t>Right to access books and accounts</a:t>
            </a:r>
            <a:r>
              <a:rPr lang="en-IN" sz="2600" b="1" dirty="0">
                <a:latin typeface="Arial" panose="020B0604020202020204" pitchFamily="34" charset="0"/>
                <a:cs typeface="Arial" panose="020B0604020202020204" pitchFamily="34" charset="0"/>
              </a:rPr>
              <a:t>: </a:t>
            </a:r>
            <a:r>
              <a:rPr lang="en-IN" sz="2600" dirty="0">
                <a:latin typeface="Arial" panose="020B0604020202020204" pitchFamily="34" charset="0"/>
                <a:cs typeface="Arial" panose="020B0604020202020204" pitchFamily="34" charset="0"/>
              </a:rPr>
              <a:t>Each partner can inspect and copy books of accounts of the business. This right is applicable equally to active and dormant partners</a:t>
            </a:r>
            <a:endParaRPr lang="en-GB"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19037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498A4-B257-EB42-9E8C-476A15D9754F}"/>
              </a:ext>
            </a:extLst>
          </p:cNvPr>
          <p:cNvSpPr>
            <a:spLocks noGrp="1"/>
          </p:cNvSpPr>
          <p:nvPr>
            <p:ph type="title"/>
          </p:nvPr>
        </p:nvSpPr>
        <p:spPr>
          <a:xfrm>
            <a:off x="235974" y="125016"/>
            <a:ext cx="11257922" cy="789384"/>
          </a:xfrm>
        </p:spPr>
        <p:txBody>
          <a:bodyPr>
            <a:noAutofit/>
          </a:bodyPr>
          <a:lstStyle/>
          <a:p>
            <a:pPr algn="ctr"/>
            <a:r>
              <a:rPr lang="en-US" sz="5500" dirty="0">
                <a:latin typeface="Arial" panose="020B0604020202020204" pitchFamily="34" charset="0"/>
                <a:cs typeface="Arial" panose="020B0604020202020204" pitchFamily="34" charset="0"/>
              </a:rPr>
              <a:t>Rights of Partners</a:t>
            </a:r>
          </a:p>
        </p:txBody>
      </p:sp>
      <p:sp>
        <p:nvSpPr>
          <p:cNvPr id="3" name="Content Placeholder 2">
            <a:extLst>
              <a:ext uri="{FF2B5EF4-FFF2-40B4-BE49-F238E27FC236}">
                <a16:creationId xmlns:a16="http://schemas.microsoft.com/office/drawing/2014/main" id="{B00543B3-9F00-5846-A6C2-50D54DD0198A}"/>
              </a:ext>
            </a:extLst>
          </p:cNvPr>
          <p:cNvSpPr>
            <a:spLocks noGrp="1"/>
          </p:cNvSpPr>
          <p:nvPr>
            <p:ph sz="half" idx="1"/>
          </p:nvPr>
        </p:nvSpPr>
        <p:spPr>
          <a:xfrm>
            <a:off x="0" y="1052906"/>
            <a:ext cx="11990439" cy="5680078"/>
          </a:xfrm>
        </p:spPr>
        <p:txBody>
          <a:bodyPr>
            <a:normAutofit/>
          </a:bodyPr>
          <a:lstStyle/>
          <a:p>
            <a:r>
              <a:rPr lang="en-IN" b="1" u="sng" dirty="0">
                <a:latin typeface="Arial" panose="020B0604020202020204" pitchFamily="34" charset="0"/>
                <a:cs typeface="Arial" panose="020B0604020202020204" pitchFamily="34" charset="0"/>
              </a:rPr>
              <a:t>Right to share profits</a:t>
            </a:r>
            <a:r>
              <a:rPr lang="en-IN" b="1" dirty="0">
                <a:latin typeface="Arial" panose="020B0604020202020204" pitchFamily="34" charset="0"/>
                <a:cs typeface="Arial" panose="020B0604020202020204" pitchFamily="34" charset="0"/>
              </a:rPr>
              <a:t>: </a:t>
            </a:r>
            <a:r>
              <a:rPr lang="en-IN" dirty="0">
                <a:latin typeface="Arial" panose="020B0604020202020204" pitchFamily="34" charset="0"/>
                <a:cs typeface="Arial" panose="020B0604020202020204" pitchFamily="34" charset="0"/>
              </a:rPr>
              <a:t>Partners generally describe in their deed the proportion in which they will share profits of the firm. However, they have to share all the profits of the firm equally if they have not agreed on a fixed profit sharing ratio.</a:t>
            </a:r>
          </a:p>
          <a:p>
            <a:r>
              <a:rPr lang="en-IN" b="1" u="sng" dirty="0">
                <a:latin typeface="Arial" panose="020B0604020202020204" pitchFamily="34" charset="0"/>
                <a:cs typeface="Arial" panose="020B0604020202020204" pitchFamily="34" charset="0"/>
              </a:rPr>
              <a:t>Right to be indemnified</a:t>
            </a:r>
            <a:r>
              <a:rPr lang="en-IN" b="1" dirty="0">
                <a:latin typeface="Arial" panose="020B0604020202020204" pitchFamily="34" charset="0"/>
                <a:cs typeface="Arial" panose="020B0604020202020204" pitchFamily="34" charset="0"/>
              </a:rPr>
              <a:t>: </a:t>
            </a:r>
            <a:r>
              <a:rPr lang="en-IN" dirty="0">
                <a:latin typeface="Arial" panose="020B0604020202020204" pitchFamily="34" charset="0"/>
                <a:cs typeface="Arial" panose="020B0604020202020204" pitchFamily="34" charset="0"/>
              </a:rPr>
              <a:t>Partners can make some payments and incur liabilities through their decisions in the course of their business. They can claim indemnity from each other for these decisions. Such decisions must be taken in situations of emergency and should be of such nature that an ordinarily prudent person would resort to under similar </a:t>
            </a:r>
            <a:r>
              <a:rPr lang="en-IN" dirty="0">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conditions</a:t>
            </a:r>
            <a:r>
              <a:rPr lang="en-IN" dirty="0">
                <a:latin typeface="Arial" panose="020B0604020202020204" pitchFamily="34" charset="0"/>
                <a:cs typeface="Arial" panose="020B0604020202020204" pitchFamily="34" charset="0"/>
              </a:rPr>
              <a:t>.</a:t>
            </a:r>
          </a:p>
          <a:p>
            <a:r>
              <a:rPr lang="en-IN" b="1" u="sng" dirty="0">
                <a:latin typeface="Arial" panose="020B0604020202020204" pitchFamily="34" charset="0"/>
                <a:cs typeface="Arial" panose="020B0604020202020204" pitchFamily="34" charset="0"/>
              </a:rPr>
              <a:t>Right to interest on capital and advances</a:t>
            </a:r>
            <a:r>
              <a:rPr lang="en-IN" b="1" dirty="0">
                <a:latin typeface="Arial" panose="020B0604020202020204" pitchFamily="34" charset="0"/>
                <a:cs typeface="Arial" panose="020B0604020202020204" pitchFamily="34" charset="0"/>
              </a:rPr>
              <a:t>: </a:t>
            </a:r>
            <a:r>
              <a:rPr lang="en-IN" dirty="0">
                <a:latin typeface="Arial" panose="020B0604020202020204" pitchFamily="34" charset="0"/>
                <a:cs typeface="Arial" panose="020B0604020202020204" pitchFamily="34" charset="0"/>
              </a:rPr>
              <a:t>Partners generally do not get an interest on the capital they contribute. In case they decide to take an interest, such payment must be made only out of profits.</a:t>
            </a:r>
            <a:endParaRPr lang="en-GB" sz="6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91454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8B598-A2E5-7543-8696-A1DD9834DD7D}"/>
              </a:ext>
            </a:extLst>
          </p:cNvPr>
          <p:cNvSpPr>
            <a:spLocks noGrp="1"/>
          </p:cNvSpPr>
          <p:nvPr>
            <p:ph type="title"/>
          </p:nvPr>
        </p:nvSpPr>
        <p:spPr>
          <a:xfrm>
            <a:off x="1141413" y="618517"/>
            <a:ext cx="9905998" cy="4543417"/>
          </a:xfrm>
        </p:spPr>
        <p:txBody>
          <a:bodyPr>
            <a:normAutofit/>
          </a:bodyPr>
          <a:lstStyle/>
          <a:p>
            <a:pPr algn="ctr"/>
            <a:r>
              <a:rPr lang="en-GB" sz="6600" dirty="0"/>
              <a:t>THANK YOU</a:t>
            </a:r>
            <a:endParaRPr lang="en-US" sz="6600" dirty="0"/>
          </a:p>
        </p:txBody>
      </p:sp>
    </p:spTree>
    <p:extLst>
      <p:ext uri="{BB962C8B-B14F-4D97-AF65-F5344CB8AC3E}">
        <p14:creationId xmlns:p14="http://schemas.microsoft.com/office/powerpoint/2010/main" val="3870082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C8AFD-4B56-AA48-B872-046D422C04B7}"/>
              </a:ext>
            </a:extLst>
          </p:cNvPr>
          <p:cNvSpPr>
            <a:spLocks noGrp="1"/>
          </p:cNvSpPr>
          <p:nvPr>
            <p:ph type="ctrTitle"/>
          </p:nvPr>
        </p:nvSpPr>
        <p:spPr>
          <a:xfrm>
            <a:off x="209642" y="260728"/>
            <a:ext cx="11772716" cy="1405840"/>
          </a:xfrm>
        </p:spPr>
        <p:txBody>
          <a:bodyPr>
            <a:normAutofit fontScale="90000"/>
          </a:bodyPr>
          <a:lstStyle/>
          <a:p>
            <a:pPr algn="ctr"/>
            <a:r>
              <a:rPr lang="en-GB" sz="6000" dirty="0">
                <a:latin typeface="Arial" panose="020B0604020202020204" pitchFamily="34" charset="0"/>
                <a:cs typeface="Arial" panose="020B0604020202020204" pitchFamily="34" charset="0"/>
              </a:rPr>
              <a:t>Meaning and definition of partnership</a:t>
            </a:r>
            <a:endParaRPr lang="en-US" sz="60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59C2FAE8-ABD4-824D-910D-B8091F3FC3F4}"/>
              </a:ext>
            </a:extLst>
          </p:cNvPr>
          <p:cNvSpPr>
            <a:spLocks noGrp="1"/>
          </p:cNvSpPr>
          <p:nvPr>
            <p:ph type="subTitle" idx="1"/>
          </p:nvPr>
        </p:nvSpPr>
        <p:spPr>
          <a:xfrm>
            <a:off x="209641" y="1798656"/>
            <a:ext cx="11772717" cy="4798616"/>
          </a:xfrm>
        </p:spPr>
        <p:txBody>
          <a:bodyPr>
            <a:noAutofit/>
          </a:bodyPr>
          <a:lstStyle/>
          <a:p>
            <a:r>
              <a:rPr lang="en-GB" sz="3200" u="sng" dirty="0">
                <a:solidFill>
                  <a:schemeClr val="tx1"/>
                </a:solidFill>
                <a:latin typeface="Arial" panose="020B0604020202020204" pitchFamily="34" charset="0"/>
                <a:cs typeface="Arial" panose="020B0604020202020204" pitchFamily="34" charset="0"/>
              </a:rPr>
              <a:t>Meaning </a:t>
            </a:r>
            <a:r>
              <a:rPr lang="en-GB" sz="3200" dirty="0">
                <a:solidFill>
                  <a:schemeClr val="tx1"/>
                </a:solidFill>
                <a:latin typeface="Arial" panose="020B0604020202020204" pitchFamily="34" charset="0"/>
                <a:cs typeface="Arial" panose="020B0604020202020204" pitchFamily="34" charset="0"/>
              </a:rPr>
              <a:t>:-</a:t>
            </a:r>
            <a:r>
              <a:rPr lang="en-GB" sz="3200" u="sng" dirty="0">
                <a:solidFill>
                  <a:schemeClr val="tx1"/>
                </a:solidFill>
                <a:latin typeface="Arial" panose="020B0604020202020204" pitchFamily="34" charset="0"/>
                <a:cs typeface="Arial" panose="020B0604020202020204" pitchFamily="34" charset="0"/>
              </a:rPr>
              <a:t>Partnership is the relation between two or more persons who have agreed to share  the profits of a business carried on by all OR any of them acting for all.</a:t>
            </a:r>
          </a:p>
          <a:p>
            <a:r>
              <a:rPr lang="en-GB" sz="3200" u="sng" dirty="0">
                <a:solidFill>
                  <a:schemeClr val="tx1"/>
                </a:solidFill>
                <a:latin typeface="Arial" panose="020B0604020202020204" pitchFamily="34" charset="0"/>
                <a:cs typeface="Arial" panose="020B0604020202020204" pitchFamily="34" charset="0"/>
              </a:rPr>
              <a:t>          “ Partnership is an agreement between  persons having contractual capacity to carry on business IN common with A view to private gain”</a:t>
            </a:r>
            <a:r>
              <a:rPr lang="en-GB" sz="3200" dirty="0">
                <a:solidFill>
                  <a:schemeClr val="tx1"/>
                </a:solidFill>
                <a:latin typeface="Arial" panose="020B0604020202020204" pitchFamily="34" charset="0"/>
                <a:cs typeface="Arial" panose="020B0604020202020204" pitchFamily="34" charset="0"/>
              </a:rPr>
              <a:t>      									</a:t>
            </a:r>
            <a:r>
              <a:rPr lang="en-GB" sz="3200" u="sng" dirty="0">
                <a:solidFill>
                  <a:schemeClr val="tx1"/>
                </a:solidFill>
                <a:latin typeface="Arial" panose="020B0604020202020204" pitchFamily="34" charset="0"/>
                <a:cs typeface="Arial" panose="020B0604020202020204" pitchFamily="34" charset="0"/>
              </a:rPr>
              <a:t>--</a:t>
            </a:r>
            <a:r>
              <a:rPr lang="en-GB" sz="3200" u="sng" dirty="0" err="1">
                <a:solidFill>
                  <a:schemeClr val="tx1"/>
                </a:solidFill>
                <a:latin typeface="Arial" panose="020B0604020202020204" pitchFamily="34" charset="0"/>
                <a:cs typeface="Arial" panose="020B0604020202020204" pitchFamily="34" charset="0"/>
              </a:rPr>
              <a:t>H.L.Haney</a:t>
            </a:r>
            <a:endParaRPr lang="en-GB" sz="3200" u="sng"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2454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E8979-74DE-8541-9A5D-541F12249F0F}"/>
              </a:ext>
            </a:extLst>
          </p:cNvPr>
          <p:cNvSpPr>
            <a:spLocks noGrp="1"/>
          </p:cNvSpPr>
          <p:nvPr>
            <p:ph type="title"/>
          </p:nvPr>
        </p:nvSpPr>
        <p:spPr>
          <a:xfrm>
            <a:off x="1855787" y="928688"/>
            <a:ext cx="9905998" cy="1478570"/>
          </a:xfrm>
        </p:spPr>
        <p:txBody>
          <a:bodyPr>
            <a:normAutofit/>
          </a:bodyPr>
          <a:lstStyle/>
          <a:p>
            <a:r>
              <a:rPr lang="en-GB" sz="4000" dirty="0">
                <a:latin typeface="Arial" panose="020B0604020202020204" pitchFamily="34" charset="0"/>
                <a:cs typeface="Arial" panose="020B0604020202020204" pitchFamily="34" charset="0"/>
              </a:rPr>
              <a:t>Elements of partnership</a:t>
            </a:r>
            <a:br>
              <a:rPr lang="en-GB" sz="4000" dirty="0">
                <a:latin typeface="Arial" panose="020B0604020202020204" pitchFamily="34" charset="0"/>
                <a:cs typeface="Arial" panose="020B0604020202020204" pitchFamily="34" charset="0"/>
              </a:rPr>
            </a:br>
            <a:endParaRPr lang="en-US" sz="40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238A979-174A-254D-AF9A-D0CDE620C4C6}"/>
              </a:ext>
            </a:extLst>
          </p:cNvPr>
          <p:cNvSpPr>
            <a:spLocks noGrp="1"/>
          </p:cNvSpPr>
          <p:nvPr>
            <p:ph idx="1"/>
          </p:nvPr>
        </p:nvSpPr>
        <p:spPr>
          <a:xfrm>
            <a:off x="1143000" y="2249487"/>
            <a:ext cx="9905999" cy="3541714"/>
          </a:xfrm>
        </p:spPr>
        <p:txBody>
          <a:bodyPr>
            <a:normAutofit fontScale="92500" lnSpcReduction="10000"/>
          </a:bodyPr>
          <a:lstStyle/>
          <a:p>
            <a:pPr lvl="1"/>
            <a:r>
              <a:rPr lang="en-GB" sz="3900" dirty="0">
                <a:latin typeface="Arial" panose="020B0604020202020204" pitchFamily="34" charset="0"/>
                <a:cs typeface="Arial" panose="020B0604020202020204" pitchFamily="34" charset="0"/>
              </a:rPr>
              <a:t>Two or more person</a:t>
            </a:r>
          </a:p>
          <a:p>
            <a:pPr lvl="1"/>
            <a:r>
              <a:rPr lang="en-GB" sz="3900" dirty="0">
                <a:latin typeface="Arial" panose="020B0604020202020204" pitchFamily="34" charset="0"/>
                <a:cs typeface="Arial" panose="020B0604020202020204" pitchFamily="34" charset="0"/>
              </a:rPr>
              <a:t>An agreement</a:t>
            </a:r>
          </a:p>
          <a:p>
            <a:pPr lvl="1"/>
            <a:r>
              <a:rPr lang="en-GB" sz="3900" dirty="0">
                <a:latin typeface="Arial" panose="020B0604020202020204" pitchFamily="34" charset="0"/>
                <a:cs typeface="Arial" panose="020B0604020202020204" pitchFamily="34" charset="0"/>
              </a:rPr>
              <a:t>Business</a:t>
            </a:r>
          </a:p>
          <a:p>
            <a:pPr lvl="1"/>
            <a:r>
              <a:rPr lang="en-GB" sz="3900" dirty="0">
                <a:latin typeface="Arial" panose="020B0604020202020204" pitchFamily="34" charset="0"/>
                <a:cs typeface="Arial" panose="020B0604020202020204" pitchFamily="34" charset="0"/>
              </a:rPr>
              <a:t>Sharing of profits</a:t>
            </a:r>
          </a:p>
          <a:p>
            <a:pPr lvl="1"/>
            <a:r>
              <a:rPr lang="en-GB" sz="3900" dirty="0">
                <a:latin typeface="Arial" panose="020B0604020202020204" pitchFamily="34" charset="0"/>
                <a:cs typeface="Arial" panose="020B0604020202020204" pitchFamily="34" charset="0"/>
              </a:rPr>
              <a:t>Mutual agency</a:t>
            </a:r>
          </a:p>
        </p:txBody>
      </p:sp>
    </p:spTree>
    <p:extLst>
      <p:ext uri="{BB962C8B-B14F-4D97-AF65-F5344CB8AC3E}">
        <p14:creationId xmlns:p14="http://schemas.microsoft.com/office/powerpoint/2010/main" val="2871027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DF28B2-8BB1-0144-A33F-FDB6B17DF3C7}"/>
              </a:ext>
            </a:extLst>
          </p:cNvPr>
          <p:cNvSpPr>
            <a:spLocks noGrp="1"/>
          </p:cNvSpPr>
          <p:nvPr>
            <p:ph idx="1"/>
          </p:nvPr>
        </p:nvSpPr>
        <p:spPr>
          <a:xfrm>
            <a:off x="383458" y="0"/>
            <a:ext cx="10921526" cy="6679406"/>
          </a:xfrm>
        </p:spPr>
        <p:txBody>
          <a:bodyPr>
            <a:normAutofit/>
          </a:bodyPr>
          <a:lstStyle/>
          <a:p>
            <a:pPr marL="0" indent="0">
              <a:buNone/>
            </a:pPr>
            <a:r>
              <a:rPr lang="en-GB" sz="3200" dirty="0">
                <a:latin typeface="Arial" panose="020B0604020202020204" pitchFamily="34" charset="0"/>
                <a:cs typeface="Arial" panose="020B0604020202020204" pitchFamily="34" charset="0"/>
              </a:rPr>
              <a:t>1).</a:t>
            </a:r>
            <a:r>
              <a:rPr lang="en-GB" sz="3200" u="sng" dirty="0">
                <a:latin typeface="Arial" panose="020B0604020202020204" pitchFamily="34" charset="0"/>
                <a:cs typeface="Arial" panose="020B0604020202020204" pitchFamily="34" charset="0"/>
              </a:rPr>
              <a:t>Two or more persons </a:t>
            </a:r>
            <a:r>
              <a:rPr lang="en-GB" sz="3200" dirty="0">
                <a:latin typeface="Arial" panose="020B0604020202020204" pitchFamily="34" charset="0"/>
                <a:cs typeface="Arial" panose="020B0604020202020204" pitchFamily="34" charset="0"/>
              </a:rPr>
              <a:t>:-To constitute a partnership there must be at least two persons. Partnership Act does not specify the maximum number of persons but the Indian Companies Act,2013 restricts the number of partners-</a:t>
            </a:r>
          </a:p>
          <a:p>
            <a:pPr marL="0" indent="0">
              <a:buNone/>
            </a:pPr>
            <a:r>
              <a:rPr lang="en-GB" sz="3200" dirty="0">
                <a:latin typeface="Arial" panose="020B0604020202020204" pitchFamily="34" charset="0"/>
                <a:cs typeface="Arial" panose="020B0604020202020204" pitchFamily="34" charset="0"/>
              </a:rPr>
              <a:t>	In banking business:- member not exceed 10.</a:t>
            </a:r>
          </a:p>
          <a:p>
            <a:pPr marL="0" indent="0">
              <a:buNone/>
            </a:pPr>
            <a:r>
              <a:rPr lang="en-GB" sz="3200" dirty="0">
                <a:latin typeface="Arial" panose="020B0604020202020204" pitchFamily="34" charset="0"/>
                <a:cs typeface="Arial" panose="020B0604020202020204" pitchFamily="34" charset="0"/>
              </a:rPr>
              <a:t>    	In other business :- member not exceed 20.</a:t>
            </a:r>
          </a:p>
          <a:p>
            <a:pPr marL="0" indent="0">
              <a:buNone/>
            </a:pPr>
            <a:r>
              <a:rPr lang="en-GB" sz="3200" dirty="0">
                <a:latin typeface="Arial" panose="020B0604020202020204" pitchFamily="34" charset="0"/>
                <a:cs typeface="Arial" panose="020B0604020202020204" pitchFamily="34" charset="0"/>
              </a:rPr>
              <a:t>2).</a:t>
            </a:r>
            <a:r>
              <a:rPr lang="en-GB" sz="3200" u="sng" dirty="0">
                <a:latin typeface="Arial" panose="020B0604020202020204" pitchFamily="34" charset="0"/>
                <a:cs typeface="Arial" panose="020B0604020202020204" pitchFamily="34" charset="0"/>
              </a:rPr>
              <a:t>An agreement </a:t>
            </a:r>
            <a:r>
              <a:rPr lang="en-GB" sz="3200" dirty="0">
                <a:latin typeface="Arial" panose="020B0604020202020204" pitchFamily="34" charset="0"/>
                <a:cs typeface="Arial" panose="020B0604020202020204" pitchFamily="34" charset="0"/>
              </a:rPr>
              <a:t>:-without an agreement partnership cannot come into existence. Relation of partners arises from contract not from status. The agreement may be express or implied.</a:t>
            </a:r>
          </a:p>
        </p:txBody>
      </p:sp>
    </p:spTree>
    <p:extLst>
      <p:ext uri="{BB962C8B-B14F-4D97-AF65-F5344CB8AC3E}">
        <p14:creationId xmlns:p14="http://schemas.microsoft.com/office/powerpoint/2010/main" val="2192127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866DDE-9EC4-6441-AE4A-E1814FDD2760}"/>
              </a:ext>
            </a:extLst>
          </p:cNvPr>
          <p:cNvSpPr>
            <a:spLocks noGrp="1"/>
          </p:cNvSpPr>
          <p:nvPr>
            <p:ph idx="1"/>
          </p:nvPr>
        </p:nvSpPr>
        <p:spPr>
          <a:xfrm>
            <a:off x="176982" y="0"/>
            <a:ext cx="11360174" cy="6858000"/>
          </a:xfrm>
        </p:spPr>
        <p:txBody>
          <a:bodyPr>
            <a:normAutofit/>
          </a:bodyPr>
          <a:lstStyle/>
          <a:p>
            <a:pPr marL="0" indent="0">
              <a:buNone/>
            </a:pPr>
            <a:r>
              <a:rPr lang="en-GB" sz="3200" dirty="0">
                <a:latin typeface="Arial" panose="020B0604020202020204" pitchFamily="34" charset="0"/>
                <a:cs typeface="Arial" panose="020B0604020202020204" pitchFamily="34" charset="0"/>
              </a:rPr>
              <a:t>3).</a:t>
            </a:r>
            <a:r>
              <a:rPr lang="en-GB" sz="3200" u="sng" dirty="0">
                <a:latin typeface="Arial" panose="020B0604020202020204" pitchFamily="34" charset="0"/>
                <a:cs typeface="Arial" panose="020B0604020202020204" pitchFamily="34" charset="0"/>
              </a:rPr>
              <a:t>Business:- </a:t>
            </a:r>
            <a:r>
              <a:rPr lang="en-GB" sz="3200" dirty="0">
                <a:latin typeface="Arial" panose="020B0604020202020204" pitchFamily="34" charset="0"/>
                <a:cs typeface="Arial" panose="020B0604020202020204" pitchFamily="34" charset="0"/>
              </a:rPr>
              <a:t>An association created primarily for charitable , religious, social purpose are not regarded as partnership. ‘Business’ includes every trade, occupation and profession .A profession include :- architecture, legal practice, chartered accountant etc.</a:t>
            </a:r>
          </a:p>
          <a:p>
            <a:pPr marL="0" indent="0">
              <a:buNone/>
            </a:pPr>
            <a:r>
              <a:rPr lang="en-GB" sz="3200" u="sng" dirty="0">
                <a:latin typeface="Arial" panose="020B0604020202020204" pitchFamily="34" charset="0"/>
                <a:cs typeface="Arial" panose="020B0604020202020204" pitchFamily="34" charset="0"/>
              </a:rPr>
              <a:t>4).Sharing of profit :-</a:t>
            </a:r>
            <a:r>
              <a:rPr lang="en-GB" sz="3200" dirty="0">
                <a:latin typeface="Arial" panose="020B0604020202020204" pitchFamily="34" charset="0"/>
                <a:cs typeface="Arial" panose="020B0604020202020204" pitchFamily="34" charset="0"/>
              </a:rPr>
              <a:t> The societies and clubs the object of which is not to earn profits, are not partnership. ‘</a:t>
            </a:r>
            <a:r>
              <a:rPr lang="en-GB" sz="3200" u="sng" dirty="0">
                <a:latin typeface="Arial" panose="020B0604020202020204" pitchFamily="34" charset="0"/>
                <a:cs typeface="Arial" panose="020B0604020202020204" pitchFamily="34" charset="0"/>
              </a:rPr>
              <a:t>Profit</a:t>
            </a:r>
            <a:r>
              <a:rPr lang="en-GB" sz="3200" dirty="0">
                <a:latin typeface="Arial" panose="020B0604020202020204" pitchFamily="34" charset="0"/>
                <a:cs typeface="Arial" panose="020B0604020202020204" pitchFamily="34" charset="0"/>
              </a:rPr>
              <a:t>’ means net profit i.e. The surplus money left after providing for all the expenses. </a:t>
            </a:r>
            <a:r>
              <a:rPr lang="en-GB" sz="3200" dirty="0"/>
              <a:t>The partners may agree to share profits in any manner they like.</a:t>
            </a:r>
            <a:endParaRPr lang="en-US" sz="32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8514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0DCC3C-0815-C641-98A8-964A84ACC98A}"/>
              </a:ext>
            </a:extLst>
          </p:cNvPr>
          <p:cNvSpPr>
            <a:spLocks noGrp="1"/>
          </p:cNvSpPr>
          <p:nvPr>
            <p:ph idx="1"/>
          </p:nvPr>
        </p:nvSpPr>
        <p:spPr>
          <a:xfrm>
            <a:off x="235974" y="0"/>
            <a:ext cx="11372620" cy="6625828"/>
          </a:xfrm>
        </p:spPr>
        <p:txBody>
          <a:bodyPr>
            <a:normAutofit/>
          </a:bodyPr>
          <a:lstStyle/>
          <a:p>
            <a:pPr marL="0" indent="0">
              <a:buNone/>
            </a:pPr>
            <a:r>
              <a:rPr lang="en-GB" sz="3200" dirty="0">
                <a:latin typeface="Arial" panose="020B0604020202020204" pitchFamily="34" charset="0"/>
                <a:cs typeface="Arial" panose="020B0604020202020204" pitchFamily="34" charset="0"/>
              </a:rPr>
              <a:t>5). </a:t>
            </a:r>
            <a:r>
              <a:rPr lang="en-GB" sz="3200" u="sng" dirty="0">
                <a:latin typeface="Arial" panose="020B0604020202020204" pitchFamily="34" charset="0"/>
                <a:cs typeface="Arial" panose="020B0604020202020204" pitchFamily="34" charset="0"/>
              </a:rPr>
              <a:t>Mutual agency</a:t>
            </a:r>
            <a:r>
              <a:rPr lang="en-GB" sz="3200" dirty="0">
                <a:latin typeface="Arial" panose="020B0604020202020204" pitchFamily="34" charset="0"/>
                <a:cs typeface="Arial" panose="020B0604020202020204" pitchFamily="34" charset="0"/>
              </a:rPr>
              <a:t> :-A partner is both an agent and a principal .All the partners of a firm should be able to represent each other and by each other .Every partner has implied authority to bind the firm for his act done to carry on business in usual way.</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3066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57865-C20F-7846-8FDA-1001C287380A}"/>
              </a:ext>
            </a:extLst>
          </p:cNvPr>
          <p:cNvSpPr>
            <a:spLocks noGrp="1"/>
          </p:cNvSpPr>
          <p:nvPr>
            <p:ph type="title"/>
          </p:nvPr>
        </p:nvSpPr>
        <p:spPr>
          <a:xfrm>
            <a:off x="766366" y="-220872"/>
            <a:ext cx="9905998" cy="1478570"/>
          </a:xfrm>
        </p:spPr>
        <p:txBody>
          <a:bodyPr>
            <a:normAutofit/>
          </a:bodyPr>
          <a:lstStyle/>
          <a:p>
            <a:r>
              <a:rPr lang="en-GB" sz="6000"/>
              <a:t>        Types of pArtners </a:t>
            </a:r>
            <a:endParaRPr lang="en-US" sz="6000"/>
          </a:p>
        </p:txBody>
      </p:sp>
      <p:sp>
        <p:nvSpPr>
          <p:cNvPr id="3" name="Content Placeholder 2">
            <a:extLst>
              <a:ext uri="{FF2B5EF4-FFF2-40B4-BE49-F238E27FC236}">
                <a16:creationId xmlns:a16="http://schemas.microsoft.com/office/drawing/2014/main" id="{FAFD1F97-76AE-5240-B28E-A3C38285791B}"/>
              </a:ext>
            </a:extLst>
          </p:cNvPr>
          <p:cNvSpPr>
            <a:spLocks noGrp="1"/>
          </p:cNvSpPr>
          <p:nvPr>
            <p:ph idx="1"/>
          </p:nvPr>
        </p:nvSpPr>
        <p:spPr>
          <a:xfrm>
            <a:off x="309716" y="1016598"/>
            <a:ext cx="11356258" cy="5600302"/>
          </a:xfrm>
        </p:spPr>
        <p:txBody>
          <a:bodyPr>
            <a:normAutofit fontScale="92500" lnSpcReduction="10000"/>
          </a:bodyPr>
          <a:lstStyle/>
          <a:p>
            <a:pPr marL="0" indent="0">
              <a:buNone/>
            </a:pPr>
            <a:r>
              <a:rPr lang="en-GB" sz="4400" dirty="0"/>
              <a:t>1)</a:t>
            </a:r>
            <a:r>
              <a:rPr lang="en-GB" sz="4400" u="sng" dirty="0"/>
              <a:t>Active, Actual partner</a:t>
            </a:r>
            <a:r>
              <a:rPr lang="en-GB" sz="4400" dirty="0"/>
              <a:t>:- </a:t>
            </a:r>
            <a:r>
              <a:rPr lang="en-GB" sz="3600" dirty="0"/>
              <a:t>A partner who actively takes part in conduct of business. He acts as an agent of other partners. He must give public  notice to the firm before his retirement.</a:t>
            </a:r>
          </a:p>
          <a:p>
            <a:pPr marL="0" indent="0">
              <a:buNone/>
            </a:pPr>
            <a:r>
              <a:rPr lang="en-GB" sz="4400" u="sng" dirty="0"/>
              <a:t>2). Sleeping and dormant partner</a:t>
            </a:r>
            <a:r>
              <a:rPr lang="en-GB" sz="4400" dirty="0"/>
              <a:t>:-</a:t>
            </a:r>
            <a:r>
              <a:rPr lang="en-IN" sz="3600" dirty="0"/>
              <a:t> A partner that does not participate in the daily functioning of the </a:t>
            </a:r>
            <a:r>
              <a:rPr lang="en-IN" sz="3600" dirty="0">
                <a:hlinkClick r:id="rId2">
                  <a:extLst>
                    <a:ext uri="{A12FA001-AC4F-418D-AE19-62706E023703}">
                      <ahyp:hlinkClr xmlns:ahyp="http://schemas.microsoft.com/office/drawing/2018/hyperlinkcolor" val="tx"/>
                    </a:ext>
                  </a:extLst>
                </a:hlinkClick>
              </a:rPr>
              <a:t>partnership firm</a:t>
            </a:r>
            <a:r>
              <a:rPr lang="en-IN" sz="3600" dirty="0"/>
              <a:t>, i.e. he does not take an active part in the daily activities of the firm. He is however bound by the action of all the other partners. He will continue to share the </a:t>
            </a:r>
            <a:r>
              <a:rPr lang="en-IN" sz="3600" dirty="0">
                <a:hlinkClick r:id="rId3">
                  <a:extLst>
                    <a:ext uri="{A12FA001-AC4F-418D-AE19-62706E023703}">
                      <ahyp:hlinkClr xmlns:ahyp="http://schemas.microsoft.com/office/drawing/2018/hyperlinkcolor" val="tx"/>
                    </a:ext>
                  </a:extLst>
                </a:hlinkClick>
              </a:rPr>
              <a:t>profits and losses</a:t>
            </a:r>
            <a:r>
              <a:rPr lang="en-IN" sz="3600" dirty="0"/>
              <a:t> of the firm and even bring in his share of </a:t>
            </a:r>
            <a:r>
              <a:rPr lang="en-IN" sz="3600" dirty="0">
                <a:hlinkClick r:id="rId4">
                  <a:extLst>
                    <a:ext uri="{A12FA001-AC4F-418D-AE19-62706E023703}">
                      <ahyp:hlinkClr xmlns:ahyp="http://schemas.microsoft.com/office/drawing/2018/hyperlinkcolor" val="tx"/>
                    </a:ext>
                  </a:extLst>
                </a:hlinkClick>
              </a:rPr>
              <a:t>capital</a:t>
            </a:r>
            <a:r>
              <a:rPr lang="en-IN" sz="3600" dirty="0"/>
              <a:t> like any other partner.</a:t>
            </a:r>
            <a:endParaRPr lang="en-US" sz="3600" dirty="0"/>
          </a:p>
        </p:txBody>
      </p:sp>
    </p:spTree>
    <p:extLst>
      <p:ext uri="{BB962C8B-B14F-4D97-AF65-F5344CB8AC3E}">
        <p14:creationId xmlns:p14="http://schemas.microsoft.com/office/powerpoint/2010/main" val="2406047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FBC6C7-6E67-3C43-9926-B6AE65CDE1ED}"/>
              </a:ext>
            </a:extLst>
          </p:cNvPr>
          <p:cNvSpPr>
            <a:spLocks noGrp="1"/>
          </p:cNvSpPr>
          <p:nvPr>
            <p:ph idx="1"/>
          </p:nvPr>
        </p:nvSpPr>
        <p:spPr>
          <a:xfrm>
            <a:off x="250723" y="0"/>
            <a:ext cx="11643621" cy="6858000"/>
          </a:xfrm>
        </p:spPr>
        <p:txBody>
          <a:bodyPr>
            <a:normAutofit/>
          </a:bodyPr>
          <a:lstStyle/>
          <a:p>
            <a:pPr marL="0" indent="0">
              <a:buNone/>
            </a:pPr>
            <a:r>
              <a:rPr lang="en-GB" sz="3200" dirty="0">
                <a:latin typeface="Arial" panose="020B0604020202020204" pitchFamily="34" charset="0"/>
                <a:cs typeface="Arial" panose="020B0604020202020204" pitchFamily="34" charset="0"/>
              </a:rPr>
              <a:t>3). </a:t>
            </a:r>
            <a:r>
              <a:rPr lang="en-GB" sz="3200" u="sng" dirty="0">
                <a:latin typeface="Arial" panose="020B0604020202020204" pitchFamily="34" charset="0"/>
                <a:cs typeface="Arial" panose="020B0604020202020204" pitchFamily="34" charset="0"/>
              </a:rPr>
              <a:t>Nominal</a:t>
            </a:r>
            <a:r>
              <a:rPr lang="en-GB" sz="3200" dirty="0">
                <a:latin typeface="Arial" panose="020B0604020202020204" pitchFamily="34" charset="0"/>
                <a:cs typeface="Arial" panose="020B0604020202020204" pitchFamily="34" charset="0"/>
              </a:rPr>
              <a:t> </a:t>
            </a:r>
            <a:r>
              <a:rPr lang="en-GB" sz="3200" u="sng" dirty="0">
                <a:latin typeface="Arial" panose="020B0604020202020204" pitchFamily="34" charset="0"/>
                <a:cs typeface="Arial" panose="020B0604020202020204" pitchFamily="34" charset="0"/>
              </a:rPr>
              <a:t>partners:-</a:t>
            </a:r>
            <a:r>
              <a:rPr lang="en-GB" sz="3200" dirty="0">
                <a:latin typeface="Arial" panose="020B0604020202020204" pitchFamily="34" charset="0"/>
                <a:cs typeface="Arial" panose="020B0604020202020204" pitchFamily="34" charset="0"/>
              </a:rPr>
              <a:t> These partners have no real interest in the affairs of the firm. These partners neither contribute to capital of firm nor take any part in its profits. They are known to be outsiders.</a:t>
            </a:r>
          </a:p>
          <a:p>
            <a:pPr marL="0" indent="0">
              <a:buNone/>
            </a:pPr>
            <a:r>
              <a:rPr lang="en-GB" sz="3200" u="sng" dirty="0">
                <a:latin typeface="Arial" panose="020B0604020202020204" pitchFamily="34" charset="0"/>
                <a:cs typeface="Arial" panose="020B0604020202020204" pitchFamily="34" charset="0"/>
              </a:rPr>
              <a:t>4).Partners in profit only</a:t>
            </a:r>
            <a:r>
              <a:rPr lang="en-GB" sz="3200" dirty="0">
                <a:latin typeface="Arial" panose="020B0604020202020204" pitchFamily="34" charset="0"/>
                <a:cs typeface="Arial" panose="020B0604020202020204" pitchFamily="34" charset="0"/>
              </a:rPr>
              <a:t> :-A partner who is entitled to share in profits of the firm not liable for the losses . He does not participate in management of the company.</a:t>
            </a:r>
          </a:p>
          <a:p>
            <a:pPr marL="0" indent="0">
              <a:buNone/>
            </a:pPr>
            <a:r>
              <a:rPr lang="en-GB" sz="3200" u="sng" dirty="0">
                <a:latin typeface="Arial" panose="020B0604020202020204" pitchFamily="34" charset="0"/>
                <a:cs typeface="Arial" panose="020B0604020202020204" pitchFamily="34" charset="0"/>
              </a:rPr>
              <a:t>5).Sub- partner</a:t>
            </a:r>
            <a:r>
              <a:rPr lang="en-GB" sz="3200" dirty="0">
                <a:latin typeface="Arial" panose="020B0604020202020204" pitchFamily="34" charset="0"/>
                <a:cs typeface="Arial" panose="020B0604020202020204" pitchFamily="34" charset="0"/>
              </a:rPr>
              <a:t>:- when a partner agrees to share his profit derived from firm with third person, that third person is called as sub-partner.</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6164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26A88-B08C-154E-84D0-7631CEF8D2C6}"/>
              </a:ext>
            </a:extLst>
          </p:cNvPr>
          <p:cNvSpPr>
            <a:spLocks noGrp="1"/>
          </p:cNvSpPr>
          <p:nvPr>
            <p:ph type="title"/>
          </p:nvPr>
        </p:nvSpPr>
        <p:spPr>
          <a:xfrm>
            <a:off x="235973" y="147484"/>
            <a:ext cx="12064181" cy="1290604"/>
          </a:xfrm>
        </p:spPr>
        <p:txBody>
          <a:bodyPr>
            <a:normAutofit/>
          </a:bodyPr>
          <a:lstStyle/>
          <a:p>
            <a:r>
              <a:rPr lang="en-GB" sz="4500" dirty="0">
                <a:latin typeface="Arial" panose="020B0604020202020204" pitchFamily="34" charset="0"/>
                <a:cs typeface="Arial" panose="020B0604020202020204" pitchFamily="34" charset="0"/>
              </a:rPr>
              <a:t>Position of minor As A Partner</a:t>
            </a:r>
            <a:endParaRPr lang="en-US" sz="45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E8E7E93-509F-374E-8C7D-3BE1F6646A99}"/>
              </a:ext>
            </a:extLst>
          </p:cNvPr>
          <p:cNvSpPr>
            <a:spLocks noGrp="1"/>
          </p:cNvSpPr>
          <p:nvPr>
            <p:ph idx="1"/>
          </p:nvPr>
        </p:nvSpPr>
        <p:spPr>
          <a:xfrm>
            <a:off x="235972" y="1259936"/>
            <a:ext cx="11956027" cy="5199857"/>
          </a:xfrm>
        </p:spPr>
        <p:txBody>
          <a:bodyPr>
            <a:noAutofit/>
          </a:bodyPr>
          <a:lstStyle/>
          <a:p>
            <a:r>
              <a:rPr lang="en-GB" sz="2500" dirty="0">
                <a:latin typeface="Arial" panose="020B0604020202020204" pitchFamily="34" charset="0"/>
                <a:cs typeface="Arial" panose="020B0604020202020204" pitchFamily="34" charset="0"/>
              </a:rPr>
              <a:t>A person who is minor according to law may not be a partner in firm but with consent of all the other partners for time being he may be admitted to the benefits of partnership.</a:t>
            </a:r>
          </a:p>
          <a:p>
            <a:r>
              <a:rPr lang="en-GB" sz="2500" dirty="0">
                <a:latin typeface="Arial" panose="020B0604020202020204" pitchFamily="34" charset="0"/>
                <a:cs typeface="Arial" panose="020B0604020202020204" pitchFamily="34" charset="0"/>
              </a:rPr>
              <a:t>Minor can be admitted to partnership firm if the following condition  are fulfilled :-</a:t>
            </a:r>
          </a:p>
          <a:p>
            <a:pPr marL="0" indent="0">
              <a:buNone/>
            </a:pPr>
            <a:r>
              <a:rPr lang="en-GB" sz="2500" dirty="0">
                <a:latin typeface="Arial" panose="020B0604020202020204" pitchFamily="34" charset="0"/>
                <a:cs typeface="Arial" panose="020B0604020202020204" pitchFamily="34" charset="0"/>
              </a:rPr>
              <a:t>1) before admission of minor as partner there must be an existing partnership.</a:t>
            </a:r>
          </a:p>
          <a:p>
            <a:pPr marL="0" indent="0">
              <a:buNone/>
            </a:pPr>
            <a:r>
              <a:rPr lang="en-GB" sz="2500" dirty="0">
                <a:latin typeface="Arial" panose="020B0604020202020204" pitchFamily="34" charset="0"/>
                <a:cs typeface="Arial" panose="020B0604020202020204" pitchFamily="34" charset="0"/>
              </a:rPr>
              <a:t>2) must be mutual consent of all the partners.</a:t>
            </a:r>
          </a:p>
          <a:p>
            <a:pPr marL="0" indent="0">
              <a:buNone/>
            </a:pPr>
            <a:r>
              <a:rPr lang="en-GB" sz="2500" dirty="0">
                <a:latin typeface="Arial" panose="020B0604020202020204" pitchFamily="34" charset="0"/>
                <a:cs typeface="Arial" panose="020B0604020202020204" pitchFamily="34" charset="0"/>
              </a:rPr>
              <a:t>3) minor admitted only to benefits of the partnership.</a:t>
            </a:r>
            <a:endParaRPr lang="en-US" sz="2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08539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otalTime>70</TotalTime>
  <Words>685</Words>
  <Application>Microsoft Office PowerPoint</Application>
  <PresentationFormat>Widescreen</PresentationFormat>
  <Paragraphs>63</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Aharoni</vt:lpstr>
      <vt:lpstr>Aldhabi</vt:lpstr>
      <vt:lpstr>Arial</vt:lpstr>
      <vt:lpstr>Baskerville Old Face</vt:lpstr>
      <vt:lpstr>Trebuchet MS</vt:lpstr>
      <vt:lpstr>Tw Cen MT</vt:lpstr>
      <vt:lpstr>Circuit</vt:lpstr>
      <vt:lpstr>Presentation on Business Law</vt:lpstr>
      <vt:lpstr>Meaning and definition of partnership</vt:lpstr>
      <vt:lpstr>Elements of partnership </vt:lpstr>
      <vt:lpstr>PowerPoint Presentation</vt:lpstr>
      <vt:lpstr>PowerPoint Presentation</vt:lpstr>
      <vt:lpstr>PowerPoint Presentation</vt:lpstr>
      <vt:lpstr>        Types of pArtners </vt:lpstr>
      <vt:lpstr>PowerPoint Presentation</vt:lpstr>
      <vt:lpstr>Position of minor As A Partner</vt:lpstr>
      <vt:lpstr>          Partnership deed</vt:lpstr>
      <vt:lpstr>duties of  partners</vt:lpstr>
      <vt:lpstr>duties of  partners</vt:lpstr>
      <vt:lpstr>Rights of Partners</vt:lpstr>
      <vt:lpstr>Rights of Partners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Meaning and definition                 of partnership</dc:title>
  <dc:creator>gouravjaat9902@gmail.com</dc:creator>
  <cp:lastModifiedBy>Geetika Sethi</cp:lastModifiedBy>
  <cp:revision>11</cp:revision>
  <dcterms:created xsi:type="dcterms:W3CDTF">2020-03-31T23:53:45Z</dcterms:created>
  <dcterms:modified xsi:type="dcterms:W3CDTF">2020-04-01T07:46:13Z</dcterms:modified>
</cp:coreProperties>
</file>