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4" r:id="rId1"/>
  </p:sldMasterIdLst>
  <p:sldIdLst>
    <p:sldId id="256" r:id="rId2"/>
    <p:sldId id="257" r:id="rId3"/>
    <p:sldId id="258" r:id="rId4"/>
    <p:sldId id="260" r:id="rId5"/>
    <p:sldId id="259" r:id="rId6"/>
    <p:sldId id="261" r:id="rId7"/>
    <p:sldId id="262" r:id="rId8"/>
    <p:sldId id="265"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tableStyles" Target="tableStyles.xml" /><Relationship Id="rId3" Type="http://schemas.openxmlformats.org/officeDocument/2006/relationships/slide" Target="slides/slide2.xml" /><Relationship Id="rId7" Type="http://schemas.openxmlformats.org/officeDocument/2006/relationships/slide" Target="slides/slide6.xml" /><Relationship Id="rId12" Type="http://schemas.openxmlformats.org/officeDocument/2006/relationships/theme" Target="theme/theme1.xml" /><Relationship Id="rId2" Type="http://schemas.openxmlformats.org/officeDocument/2006/relationships/slide" Target="slides/slide1.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viewProps" Target="viewProps.xml" /><Relationship Id="rId5" Type="http://schemas.openxmlformats.org/officeDocument/2006/relationships/slide" Target="slides/slide4.xml" /><Relationship Id="rId10" Type="http://schemas.openxmlformats.org/officeDocument/2006/relationships/presProps" Target="presProps.xml" /><Relationship Id="rId4" Type="http://schemas.openxmlformats.org/officeDocument/2006/relationships/slide" Target="slides/slide3.xml" /><Relationship Id="rId9" Type="http://schemas.openxmlformats.org/officeDocument/2006/relationships/slide" Target="slides/slide8.xml" /></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 /><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 /><Relationship Id="rId1" Type="http://schemas.openxmlformats.org/officeDocument/2006/relationships/slideMaster" Target="../slideMasters/slideMaster1.xml" /></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 /><Relationship Id="rId1" Type="http://schemas.openxmlformats.org/officeDocument/2006/relationships/slideMaster" Target="../slideMasters/slideMaster1.xml" /></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 /><Relationship Id="rId1" Type="http://schemas.openxmlformats.org/officeDocument/2006/relationships/slideMaster" Target="../slideMasters/slideMaster1.xml" /></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 /><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 /><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ctrTitle"/>
          </p:nvPr>
        </p:nvSpPr>
        <p:spPr>
          <a:xfrm>
            <a:off x="1371600" y="1803405"/>
            <a:ext cx="9448800" cy="1825096"/>
          </a:xfrm>
        </p:spPr>
        <p:txBody>
          <a:bodyPr anchor="b">
            <a:normAutofit/>
          </a:bodyPr>
          <a:lstStyle>
            <a:lvl1pPr algn="l">
              <a:defRPr sz="6000"/>
            </a:lvl1pPr>
          </a:lstStyle>
          <a:p>
            <a:r>
              <a:rPr lang="en-US"/>
              <a:t>Click to edit Master title style</a:t>
            </a:r>
            <a:endParaRPr lang="en-US" dirty="0"/>
          </a:p>
        </p:txBody>
      </p:sp>
      <p:sp>
        <p:nvSpPr>
          <p:cNvPr id="3" name="Subtitle 2"/>
          <p:cNvSpPr>
            <a:spLocks noGrp="1"/>
          </p:cNvSpPr>
          <p:nvPr>
            <p:ph type="subTitle" idx="1"/>
          </p:nvPr>
        </p:nvSpPr>
        <p:spPr>
          <a:xfrm>
            <a:off x="1371600" y="3632201"/>
            <a:ext cx="94488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909561" y="4314328"/>
            <a:ext cx="2910840" cy="374642"/>
          </a:xfrm>
        </p:spPr>
        <p:txBody>
          <a:bodyPr/>
          <a:lstStyle/>
          <a:p>
            <a:fld id="{48A87A34-81AB-432B-8DAE-1953F412C126}" type="datetimeFigureOut">
              <a:rPr lang="en-US" dirty="0"/>
              <a:t>4/1/2020</a:t>
            </a:fld>
            <a:endParaRPr lang="en-US" dirty="0"/>
          </a:p>
        </p:txBody>
      </p:sp>
      <p:sp>
        <p:nvSpPr>
          <p:cNvPr id="5" name="Footer Placeholder 4"/>
          <p:cNvSpPr>
            <a:spLocks noGrp="1"/>
          </p:cNvSpPr>
          <p:nvPr>
            <p:ph type="ftr" sz="quarter" idx="11"/>
          </p:nvPr>
        </p:nvSpPr>
        <p:spPr>
          <a:xfrm>
            <a:off x="1371600" y="4323845"/>
            <a:ext cx="6400800" cy="365125"/>
          </a:xfrm>
        </p:spPr>
        <p:txBody>
          <a:bodyPr/>
          <a:lstStyle/>
          <a:p>
            <a:endParaRPr lang="en-US" dirty="0"/>
          </a:p>
        </p:txBody>
      </p:sp>
      <p:sp>
        <p:nvSpPr>
          <p:cNvPr id="6" name="Slide Number Placeholder 5"/>
          <p:cNvSpPr>
            <a:spLocks noGrp="1"/>
          </p:cNvSpPr>
          <p:nvPr>
            <p:ph type="sldNum" sz="quarter" idx="12"/>
          </p:nvPr>
        </p:nvSpPr>
        <p:spPr>
          <a:xfrm>
            <a:off x="8077200" y="1430866"/>
            <a:ext cx="2743200" cy="365125"/>
          </a:xfrm>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38854502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777" y="4697360"/>
            <a:ext cx="10822034" cy="819355"/>
          </a:xfrm>
        </p:spPr>
        <p:txBody>
          <a:bodyPr anchor="b"/>
          <a:lstStyle>
            <a:lvl1pPr algn="l">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681727" y="941439"/>
            <a:ext cx="10821840" cy="3478161"/>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5800" y="5516715"/>
            <a:ext cx="10820400" cy="701969"/>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4/1/2020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16088202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2"/>
            <a:ext cx="10820400" cy="2802467"/>
          </a:xfrm>
        </p:spPr>
        <p:txBody>
          <a:bodyPr anchor="ctr"/>
          <a:lstStyle>
            <a:lvl1pPr algn="l">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1024467" y="3649133"/>
            <a:ext cx="10130516" cy="99906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4/1/2020</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337366870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pic>
        <p:nvPicPr>
          <p:cNvPr id="13" name="Picture 12"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67" y="753533"/>
            <a:ext cx="10151533" cy="2604495"/>
          </a:xfrm>
        </p:spPr>
        <p:txBody>
          <a:bodyPr anchor="ctr"/>
          <a:lstStyle>
            <a:lvl1pPr algn="l">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303865" y="3365556"/>
            <a:ext cx="9592736" cy="444443"/>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1024467" y="3959862"/>
            <a:ext cx="10151533" cy="679871"/>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4/1/2020</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
        <p:nvSpPr>
          <p:cNvPr id="9" name="TextBox 8"/>
          <p:cNvSpPr txBox="1"/>
          <p:nvPr/>
        </p:nvSpPr>
        <p:spPr>
          <a:xfrm>
            <a:off x="476250" y="93345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984230" y="270129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190757700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95" y="1124701"/>
            <a:ext cx="10146186" cy="2511835"/>
          </a:xfrm>
        </p:spPr>
        <p:txBody>
          <a:bodyPr anchor="b"/>
          <a:lstStyle>
            <a:lvl1pPr algn="l">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1024467" y="3648315"/>
            <a:ext cx="10144654"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814452" y="378883"/>
            <a:ext cx="2910840" cy="365125"/>
          </a:xfrm>
        </p:spPr>
        <p:txBody>
          <a:bodyPr/>
          <a:lstStyle>
            <a:lvl1pPr algn="r">
              <a:defRPr/>
            </a:lvl1pPr>
          </a:lstStyle>
          <a:p>
            <a:fld id="{48A87A34-81AB-432B-8DAE-1953F412C126}" type="datetimeFigureOut">
              <a:rPr lang="en-US" dirty="0"/>
              <a:pPr/>
              <a:t>4/1/2020</a:t>
            </a:fld>
            <a:endParaRPr lang="en-US" dirty="0"/>
          </a:p>
        </p:txBody>
      </p:sp>
      <p:sp>
        <p:nvSpPr>
          <p:cNvPr id="6" name="Footer Placeholder 5"/>
          <p:cNvSpPr>
            <a:spLocks noGrp="1"/>
          </p:cNvSpPr>
          <p:nvPr>
            <p:ph type="ftr" sz="quarter" idx="11"/>
          </p:nvPr>
        </p:nvSpPr>
        <p:spPr>
          <a:xfrm>
            <a:off x="685800" y="378883"/>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320892168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2895600" y="761999"/>
            <a:ext cx="8610599" cy="1303867"/>
          </a:xfrm>
        </p:spPr>
        <p:txBody>
          <a:bodyPr/>
          <a:lstStyle/>
          <a:p>
            <a:r>
              <a:rPr lang="en-US"/>
              <a:t>Click to edit Master title style</a:t>
            </a:r>
            <a:endParaRPr lang="en-US" dirty="0"/>
          </a:p>
        </p:txBody>
      </p:sp>
      <p:sp>
        <p:nvSpPr>
          <p:cNvPr id="7" name="Text Placeholder 2"/>
          <p:cNvSpPr>
            <a:spLocks noGrp="1"/>
          </p:cNvSpPr>
          <p:nvPr>
            <p:ph type="body" idx="1"/>
          </p:nvPr>
        </p:nvSpPr>
        <p:spPr>
          <a:xfrm>
            <a:off x="685800" y="2202080"/>
            <a:ext cx="3456432"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685799"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368800" y="2201333"/>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4366858" y="2904067"/>
            <a:ext cx="3456432" cy="331461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8051800" y="2192866"/>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8051801"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4/1/2020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404739373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2895600" y="762000"/>
            <a:ext cx="8610599" cy="1295400"/>
          </a:xfrm>
        </p:spPr>
        <p:txBody>
          <a:bodyPr/>
          <a:lstStyle/>
          <a:p>
            <a:r>
              <a:rPr lang="en-US"/>
              <a:t>Click to edit Master title style</a:t>
            </a:r>
            <a:endParaRPr lang="en-US" dirty="0"/>
          </a:p>
        </p:txBody>
      </p:sp>
      <p:sp>
        <p:nvSpPr>
          <p:cNvPr id="19" name="Text Placeholder 2"/>
          <p:cNvSpPr>
            <a:spLocks noGrp="1"/>
          </p:cNvSpPr>
          <p:nvPr>
            <p:ph type="body" idx="1"/>
          </p:nvPr>
        </p:nvSpPr>
        <p:spPr>
          <a:xfrm>
            <a:off x="688618" y="4191000"/>
            <a:ext cx="3451582"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688618" y="2362200"/>
            <a:ext cx="3451582"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688618" y="4873764"/>
            <a:ext cx="3451582"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374263" y="4191000"/>
            <a:ext cx="3448935"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374263" y="2362200"/>
            <a:ext cx="3448936"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4374264" y="4873763"/>
            <a:ext cx="344893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8049731" y="4191000"/>
            <a:ext cx="3456469"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8049855" y="2362200"/>
            <a:ext cx="3447878"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8049731" y="4873761"/>
            <a:ext cx="345244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4/1/2020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76765967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685800" y="2194559"/>
            <a:ext cx="10820400" cy="40241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4/1/2020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37762262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Vertical Title 1"/>
          <p:cNvSpPr>
            <a:spLocks noGrp="1"/>
          </p:cNvSpPr>
          <p:nvPr>
            <p:ph type="title" orient="vert"/>
          </p:nvPr>
        </p:nvSpPr>
        <p:spPr>
          <a:xfrm>
            <a:off x="9448800" y="745066"/>
            <a:ext cx="2057400" cy="3903133"/>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024466" y="745067"/>
            <a:ext cx="8204201" cy="390313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814452" y="379941"/>
            <a:ext cx="2910840" cy="365125"/>
          </a:xfrm>
        </p:spPr>
        <p:txBody>
          <a:bodyPr/>
          <a:lstStyle>
            <a:lvl1pPr algn="r">
              <a:defRPr/>
            </a:lvl1pPr>
          </a:lstStyle>
          <a:p>
            <a:fld id="{48A87A34-81AB-432B-8DAE-1953F412C126}" type="datetimeFigureOut">
              <a:rPr lang="en-US" dirty="0"/>
              <a:pPr/>
              <a:t>4/1/2020</a:t>
            </a:fld>
            <a:endParaRPr lang="en-US" dirty="0"/>
          </a:p>
        </p:txBody>
      </p:sp>
      <p:sp>
        <p:nvSpPr>
          <p:cNvPr id="5" name="Footer Placeholder 4"/>
          <p:cNvSpPr>
            <a:spLocks noGrp="1"/>
          </p:cNvSpPr>
          <p:nvPr>
            <p:ph type="ftr" sz="quarter" idx="11"/>
          </p:nvPr>
        </p:nvSpPr>
        <p:spPr>
          <a:xfrm>
            <a:off x="685800" y="381000"/>
            <a:ext cx="6991492" cy="36512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19581963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4/1/2020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4467559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3"/>
            <a:ext cx="10820399" cy="2801935"/>
          </a:xfrm>
        </p:spPr>
        <p:txBody>
          <a:bodyPr anchor="b">
            <a:normAutofit/>
          </a:bodyPr>
          <a:lstStyle>
            <a:lvl1pPr algn="r">
              <a:defRPr sz="4000"/>
            </a:lvl1pPr>
          </a:lstStyle>
          <a:p>
            <a:r>
              <a:rPr lang="en-US"/>
              <a:t>Click to edit Master title style</a:t>
            </a:r>
            <a:endParaRPr lang="en-US" dirty="0"/>
          </a:p>
        </p:txBody>
      </p:sp>
      <p:sp>
        <p:nvSpPr>
          <p:cNvPr id="3" name="Text Placeholder 2"/>
          <p:cNvSpPr>
            <a:spLocks noGrp="1"/>
          </p:cNvSpPr>
          <p:nvPr>
            <p:ph type="body" idx="1"/>
          </p:nvPr>
        </p:nvSpPr>
        <p:spPr>
          <a:xfrm>
            <a:off x="1024467" y="3641725"/>
            <a:ext cx="10490200" cy="955675"/>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4/1/2020</a:t>
            </a:fld>
            <a:endParaRPr lang="en-US" dirty="0"/>
          </a:p>
        </p:txBody>
      </p:sp>
      <p:sp>
        <p:nvSpPr>
          <p:cNvPr id="5" name="Footer Placeholder 4"/>
          <p:cNvSpPr>
            <a:spLocks noGrp="1"/>
          </p:cNvSpPr>
          <p:nvPr>
            <p:ph type="ftr" sz="quarter" idx="11"/>
          </p:nvPr>
        </p:nvSpPr>
        <p:spPr>
          <a:xfrm>
            <a:off x="685800" y="381001"/>
            <a:ext cx="6991492" cy="36406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37641107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5800" y="2194559"/>
            <a:ext cx="5334000" cy="40241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2194559"/>
            <a:ext cx="5334000" cy="40241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4/1/2020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25202302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895600" y="762000"/>
            <a:ext cx="8610600" cy="1295400"/>
          </a:xfrm>
        </p:spPr>
        <p:txBody>
          <a:bodyPr/>
          <a:lstStyle/>
          <a:p>
            <a:r>
              <a:rPr lang="en-US"/>
              <a:t>Click to edit Master title style</a:t>
            </a:r>
            <a:endParaRPr lang="en-US" dirty="0"/>
          </a:p>
        </p:txBody>
      </p:sp>
      <p:sp>
        <p:nvSpPr>
          <p:cNvPr id="3" name="Text Placeholder 2"/>
          <p:cNvSpPr>
            <a:spLocks noGrp="1"/>
          </p:cNvSpPr>
          <p:nvPr>
            <p:ph type="body" idx="1"/>
          </p:nvPr>
        </p:nvSpPr>
        <p:spPr>
          <a:xfrm>
            <a:off x="914409" y="2183802"/>
            <a:ext cx="5079991"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5800" y="3132666"/>
            <a:ext cx="5311775" cy="308601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00800" y="2183802"/>
            <a:ext cx="5105400"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3132666"/>
            <a:ext cx="5334000" cy="308601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4/1/2020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10175169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4/1/2020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3792284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4/1/2020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31078722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4114800" cy="1600200"/>
          </a:xfrm>
        </p:spPr>
        <p:txBody>
          <a:bodyPr anchor="b"/>
          <a:lstStyle>
            <a:lvl1pPr algn="l">
              <a:defRPr sz="3200"/>
            </a:lvl1pPr>
          </a:lstStyle>
          <a:p>
            <a:r>
              <a:rPr lang="en-US"/>
              <a:t>Click to edit Master title style</a:t>
            </a:r>
            <a:endParaRPr lang="en-US" dirty="0"/>
          </a:p>
        </p:txBody>
      </p:sp>
      <p:sp>
        <p:nvSpPr>
          <p:cNvPr id="3" name="Content Placeholder 2"/>
          <p:cNvSpPr>
            <a:spLocks noGrp="1"/>
          </p:cNvSpPr>
          <p:nvPr>
            <p:ph idx="1"/>
          </p:nvPr>
        </p:nvSpPr>
        <p:spPr>
          <a:xfrm>
            <a:off x="4995582" y="746759"/>
            <a:ext cx="6510618" cy="5471925"/>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5800" y="3124199"/>
            <a:ext cx="411480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4/1/2020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6671564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6873240" cy="1600200"/>
          </a:xfrm>
        </p:spPr>
        <p:txBody>
          <a:bodyPr anchor="b"/>
          <a:lstStyle>
            <a:lvl1pPr algn="l">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861238" y="751241"/>
            <a:ext cx="3644962" cy="546744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5800" y="3124199"/>
            <a:ext cx="687324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4/1/2020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21659285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13" Type="http://schemas.openxmlformats.org/officeDocument/2006/relationships/slideLayout" Target="../slideLayouts/slideLayout13.xml" /><Relationship Id="rId18" Type="http://schemas.openxmlformats.org/officeDocument/2006/relationships/theme" Target="../theme/theme1.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slideLayout" Target="../slideLayouts/slideLayout12.xml" /><Relationship Id="rId17" Type="http://schemas.openxmlformats.org/officeDocument/2006/relationships/slideLayout" Target="../slideLayouts/slideLayout17.xml" /><Relationship Id="rId2" Type="http://schemas.openxmlformats.org/officeDocument/2006/relationships/slideLayout" Target="../slideLayouts/slideLayout2.xml" /><Relationship Id="rId16" Type="http://schemas.openxmlformats.org/officeDocument/2006/relationships/slideLayout" Target="../slideLayouts/slideLayout16.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5" Type="http://schemas.openxmlformats.org/officeDocument/2006/relationships/slideLayout" Target="../slideLayouts/slideLayout15.xml" /><Relationship Id="rId10" Type="http://schemas.openxmlformats.org/officeDocument/2006/relationships/slideLayout" Target="../slideLayouts/slideLayout10.xml" /><Relationship Id="rId19" Type="http://schemas.openxmlformats.org/officeDocument/2006/relationships/image" Target="../media/image1.png" /><Relationship Id="rId4" Type="http://schemas.openxmlformats.org/officeDocument/2006/relationships/slideLayout" Target="../slideLayouts/slideLayout4.xml" /><Relationship Id="rId9" Type="http://schemas.openxmlformats.org/officeDocument/2006/relationships/slideLayout" Target="../slideLayouts/slideLayout9.xml" /><Relationship Id="rId14" Type="http://schemas.openxmlformats.org/officeDocument/2006/relationships/slideLayout" Target="../slideLayouts/slideLayout14.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descr="C0-HD-TOP.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sp>
        <p:nvSpPr>
          <p:cNvPr id="2" name="Title Placeholder 1"/>
          <p:cNvSpPr>
            <a:spLocks noGrp="1"/>
          </p:cNvSpPr>
          <p:nvPr>
            <p:ph type="title"/>
          </p:nvPr>
        </p:nvSpPr>
        <p:spPr>
          <a:xfrm>
            <a:off x="2895600" y="764373"/>
            <a:ext cx="8610600" cy="129302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5800" y="2194560"/>
            <a:ext cx="10820400" cy="402412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595360" y="6356350"/>
            <a:ext cx="291084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4/1/2020</a:t>
            </a:fld>
            <a:endParaRPr lang="en-US" dirty="0"/>
          </a:p>
        </p:txBody>
      </p:sp>
      <p:sp>
        <p:nvSpPr>
          <p:cNvPr id="5" name="Footer Placeholder 4"/>
          <p:cNvSpPr>
            <a:spLocks noGrp="1"/>
          </p:cNvSpPr>
          <p:nvPr>
            <p:ph type="ftr" sz="quarter" idx="3"/>
          </p:nvPr>
        </p:nvSpPr>
        <p:spPr>
          <a:xfrm>
            <a:off x="685800" y="6355845"/>
            <a:ext cx="777240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63000" y="381000"/>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a:t>
            </a:fld>
            <a:endParaRPr lang="en-US" dirty="0"/>
          </a:p>
        </p:txBody>
      </p:sp>
    </p:spTree>
    <p:extLst>
      <p:ext uri="{BB962C8B-B14F-4D97-AF65-F5344CB8AC3E}">
        <p14:creationId xmlns:p14="http://schemas.microsoft.com/office/powerpoint/2010/main" val="2675264831"/>
      </p:ext>
    </p:extLst>
  </p:cSld>
  <p:clrMap bg1="dk1" tx1="lt1" bg2="dk2" tx2="lt2" accent1="accent1" accent2="accent2" accent3="accent3" accent4="accent4" accent5="accent5" accent6="accent6" hlink="hlink" folHlink="folHlink"/>
  <p:sldLayoutIdLst>
    <p:sldLayoutId id="2147483715" r:id="rId1"/>
    <p:sldLayoutId id="2147483716" r:id="rId2"/>
    <p:sldLayoutId id="2147483717" r:id="rId3"/>
    <p:sldLayoutId id="2147483718" r:id="rId4"/>
    <p:sldLayoutId id="2147483719" r:id="rId5"/>
    <p:sldLayoutId id="2147483720" r:id="rId6"/>
    <p:sldLayoutId id="2147483721" r:id="rId7"/>
    <p:sldLayoutId id="2147483722" r:id="rId8"/>
    <p:sldLayoutId id="2147483723" r:id="rId9"/>
    <p:sldLayoutId id="2147483724" r:id="rId10"/>
    <p:sldLayoutId id="2147483725" r:id="rId11"/>
    <p:sldLayoutId id="2147483726" r:id="rId12"/>
    <p:sldLayoutId id="2147483727" r:id="rId13"/>
    <p:sldLayoutId id="2147483728" r:id="rId14"/>
    <p:sldLayoutId id="2147483729" r:id="rId15"/>
    <p:sldLayoutId id="2147483730" r:id="rId16"/>
    <p:sldLayoutId id="2147483731" r:id="rId17"/>
  </p:sldLayoutIdLst>
  <p:txStyles>
    <p:titleStyle>
      <a:lvl1pPr algn="r" defTabSz="914400" rtl="0" eaLnBrk="1" latinLnBrk="0" hangingPunct="1">
        <a:lnSpc>
          <a:spcPct val="90000"/>
        </a:lnSpc>
        <a:spcBef>
          <a:spcPct val="0"/>
        </a:spcBef>
        <a:buNone/>
        <a:defRPr sz="4000" kern="1200" cap="all"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D6CEE0-7EA9-5B4D-90B5-C8F3086EB575}"/>
              </a:ext>
            </a:extLst>
          </p:cNvPr>
          <p:cNvSpPr>
            <a:spLocks noGrp="1"/>
          </p:cNvSpPr>
          <p:nvPr>
            <p:ph type="ctrTitle"/>
          </p:nvPr>
        </p:nvSpPr>
        <p:spPr>
          <a:xfrm>
            <a:off x="2237719" y="1276516"/>
            <a:ext cx="8030766" cy="1655762"/>
          </a:xfrm>
        </p:spPr>
        <p:txBody>
          <a:bodyPr>
            <a:normAutofit fontScale="90000"/>
          </a:bodyPr>
          <a:lstStyle/>
          <a:p>
            <a:r>
              <a:rPr lang="en-GB"/>
              <a:t>Communication Process</a:t>
            </a:r>
            <a:endParaRPr lang="en-US"/>
          </a:p>
        </p:txBody>
      </p:sp>
      <p:sp>
        <p:nvSpPr>
          <p:cNvPr id="3" name="Subtitle 2">
            <a:extLst>
              <a:ext uri="{FF2B5EF4-FFF2-40B4-BE49-F238E27FC236}">
                <a16:creationId xmlns:a16="http://schemas.microsoft.com/office/drawing/2014/main" id="{0234C46A-FD11-B84C-8D3A-4D7F17BE9B12}"/>
              </a:ext>
            </a:extLst>
          </p:cNvPr>
          <p:cNvSpPr>
            <a:spLocks noGrp="1"/>
          </p:cNvSpPr>
          <p:nvPr>
            <p:ph type="subTitle" idx="1"/>
          </p:nvPr>
        </p:nvSpPr>
        <p:spPr>
          <a:xfrm rot="10800000" flipV="1">
            <a:off x="1804198" y="3925722"/>
            <a:ext cx="8897809" cy="2441573"/>
          </a:xfrm>
        </p:spPr>
        <p:txBody>
          <a:bodyPr>
            <a:normAutofit/>
          </a:bodyPr>
          <a:lstStyle/>
          <a:p>
            <a:r>
              <a:rPr lang="en-GB" b="1">
                <a:solidFill>
                  <a:schemeClr val="accent2"/>
                </a:solidFill>
              </a:rPr>
              <a:t>Meaning of communication: </a:t>
            </a:r>
            <a:r>
              <a:rPr lang="en-GB" b="1"/>
              <a:t>The word communication comes from the latin word communism, which means common. The basic ingredient of communication is commonness . Communication is exchange of facts ,ideas, opinions, emotions,etc.</a:t>
            </a:r>
          </a:p>
          <a:p>
            <a:r>
              <a:rPr lang="en-GB" b="1">
                <a:solidFill>
                  <a:schemeClr val="accent2"/>
                </a:solidFill>
              </a:rPr>
              <a:t>Definition: </a:t>
            </a:r>
            <a:r>
              <a:rPr lang="en-GB" b="1"/>
              <a:t>According to Newman and summer , “communication is an exchange of facts ,ideas , opinions or emotions between two or more persons”.</a:t>
            </a:r>
            <a:endParaRPr lang="en-US" b="1">
              <a:solidFill>
                <a:schemeClr val="accent2"/>
              </a:solidFill>
            </a:endParaRPr>
          </a:p>
        </p:txBody>
      </p:sp>
    </p:spTree>
    <p:extLst>
      <p:ext uri="{BB962C8B-B14F-4D97-AF65-F5344CB8AC3E}">
        <p14:creationId xmlns:p14="http://schemas.microsoft.com/office/powerpoint/2010/main" val="40052061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FBC96D-2B69-584B-930C-EA001F36E64F}"/>
              </a:ext>
            </a:extLst>
          </p:cNvPr>
          <p:cNvSpPr>
            <a:spLocks noGrp="1"/>
          </p:cNvSpPr>
          <p:nvPr>
            <p:ph type="title"/>
          </p:nvPr>
        </p:nvSpPr>
        <p:spPr/>
        <p:txBody>
          <a:bodyPr/>
          <a:lstStyle/>
          <a:p>
            <a:r>
              <a:rPr lang="en-GB"/>
              <a:t>Characteristics of communication</a:t>
            </a:r>
            <a:endParaRPr lang="en-US"/>
          </a:p>
        </p:txBody>
      </p:sp>
      <p:sp>
        <p:nvSpPr>
          <p:cNvPr id="3" name="Content Placeholder 2">
            <a:extLst>
              <a:ext uri="{FF2B5EF4-FFF2-40B4-BE49-F238E27FC236}">
                <a16:creationId xmlns:a16="http://schemas.microsoft.com/office/drawing/2014/main" id="{F76C60B6-8DDF-984B-BF55-8BD3AC94B1E3}"/>
              </a:ext>
            </a:extLst>
          </p:cNvPr>
          <p:cNvSpPr>
            <a:spLocks noGrp="1"/>
          </p:cNvSpPr>
          <p:nvPr>
            <p:ph idx="1"/>
          </p:nvPr>
        </p:nvSpPr>
        <p:spPr/>
        <p:txBody>
          <a:bodyPr>
            <a:normAutofit fontScale="77500" lnSpcReduction="20000"/>
          </a:bodyPr>
          <a:lstStyle/>
          <a:p>
            <a:r>
              <a:rPr lang="en-GB"/>
              <a:t>1.Two or more persons: The first important characteristics of communication is that there must be atleast two persons because no single individual can have an exchange of ideas with himself</a:t>
            </a:r>
          </a:p>
          <a:p>
            <a:r>
              <a:rPr lang="en-GB"/>
              <a:t>2.Exchange of ideas and information: communication cannot be thought of in the absence of exchange of ideas . </a:t>
            </a:r>
          </a:p>
          <a:p>
            <a:r>
              <a:rPr lang="en-GB"/>
              <a:t>3.Use of words as well as symbols: communication is done not only through words ,but also through signs, symbols, colours and gestures, etc. Different companies use different words and symbols in their communication with audience.</a:t>
            </a:r>
          </a:p>
          <a:p>
            <a:r>
              <a:rPr lang="en-GB"/>
              <a:t>4. Mutual understanding: mutual understanding means the receiver should receive the information in the same sense in which it is being given .</a:t>
            </a:r>
          </a:p>
          <a:p>
            <a:r>
              <a:rPr lang="en-GB"/>
              <a:t>5. personal and non personal communication: It is not always necessary in communication that the receiver and sender of information should be face to face with each other.</a:t>
            </a:r>
          </a:p>
          <a:p>
            <a:r>
              <a:rPr lang="en-GB"/>
              <a:t>6. Continuous process: communication is a continuous process .it is a regular activity like other activities in the business</a:t>
            </a:r>
          </a:p>
          <a:p>
            <a:r>
              <a:rPr lang="en-GB"/>
              <a:t>7. Universal: communication always exists it is universal phenomenon. All living creatures communication through their own symbols and signs.</a:t>
            </a:r>
            <a:endParaRPr lang="en-US"/>
          </a:p>
        </p:txBody>
      </p:sp>
    </p:spTree>
    <p:extLst>
      <p:ext uri="{BB962C8B-B14F-4D97-AF65-F5344CB8AC3E}">
        <p14:creationId xmlns:p14="http://schemas.microsoft.com/office/powerpoint/2010/main" val="23630412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CB2170-F277-434E-AB41-539404ADAAB4}"/>
              </a:ext>
            </a:extLst>
          </p:cNvPr>
          <p:cNvSpPr>
            <a:spLocks noGrp="1"/>
          </p:cNvSpPr>
          <p:nvPr>
            <p:ph type="title"/>
          </p:nvPr>
        </p:nvSpPr>
        <p:spPr>
          <a:xfrm>
            <a:off x="2074069" y="460764"/>
            <a:ext cx="8610600" cy="1293028"/>
          </a:xfrm>
        </p:spPr>
        <p:txBody>
          <a:bodyPr/>
          <a:lstStyle/>
          <a:p>
            <a:r>
              <a:rPr lang="en-GB"/>
              <a:t>Communication process</a:t>
            </a:r>
            <a:endParaRPr lang="en-US"/>
          </a:p>
        </p:txBody>
      </p:sp>
      <p:sp>
        <p:nvSpPr>
          <p:cNvPr id="3" name="Content Placeholder 2">
            <a:extLst>
              <a:ext uri="{FF2B5EF4-FFF2-40B4-BE49-F238E27FC236}">
                <a16:creationId xmlns:a16="http://schemas.microsoft.com/office/drawing/2014/main" id="{C0110500-2A44-134F-AB8E-570B96BE72C5}"/>
              </a:ext>
            </a:extLst>
          </p:cNvPr>
          <p:cNvSpPr>
            <a:spLocks noGrp="1"/>
          </p:cNvSpPr>
          <p:nvPr>
            <p:ph idx="1"/>
          </p:nvPr>
        </p:nvSpPr>
        <p:spPr>
          <a:xfrm>
            <a:off x="1371600" y="2196703"/>
            <a:ext cx="10820400" cy="2468217"/>
          </a:xfrm>
        </p:spPr>
        <p:txBody>
          <a:bodyPr>
            <a:normAutofit fontScale="55000" lnSpcReduction="20000"/>
          </a:bodyPr>
          <a:lstStyle/>
          <a:p>
            <a:pPr marL="457200" indent="-457200">
              <a:buAutoNum type="arabicPeriod"/>
            </a:pPr>
            <a:r>
              <a:rPr lang="en-GB"/>
              <a:t>Source: source is a person , group of persons, an institution or an organisation who intend to share some message with the receiver or audience. For example, a source could be a salesman who wishes to communicate a sales message or it could be an organisation that wants to send a message to thousands of customers through advertisement.</a:t>
            </a:r>
          </a:p>
          <a:p>
            <a:pPr marL="457200" indent="-457200">
              <a:buAutoNum type="arabicPeriod"/>
            </a:pPr>
            <a:r>
              <a:rPr lang="en-GB"/>
              <a:t>Encoding of message: encoding of message refers to putting thoughts , ideas or information in symbolic form. Sender’s goal is to encode the message in such a way that it will be understood by the receiver in the same manner in which it is intended by the sender.</a:t>
            </a:r>
          </a:p>
          <a:p>
            <a:pPr marL="457200" indent="-457200">
              <a:buFont typeface="+mj-lt"/>
              <a:buAutoNum type="arabicPeriod"/>
            </a:pPr>
            <a:r>
              <a:rPr lang="en-GB"/>
              <a:t>Communucation channel/ media: communication channel caries the encoded message from the source to the receiver or Audience. The channel communicating the message can be personal or non-personal . Personal channel of communication refers to delivering message through salesman, while non personal channels of communication refers to mass communication like advertisement, publicity,etc.</a:t>
            </a:r>
          </a:p>
          <a:p>
            <a:pPr marL="457200" indent="-457200">
              <a:buFont typeface="+mj-lt"/>
              <a:buAutoNum type="arabicPeriod"/>
            </a:pPr>
            <a:r>
              <a:rPr lang="en-GB"/>
              <a:t>Reciever/ Target audience: Receiver is the person with whom the sender shares thoughts or information. Receiver is person or group or organisation that receives the message audience is the destination of message . In its absence , process of communication is incomplete. It may be a listener, a reader or a viewer of a message who not only received the message but also understands what is implied in it.</a:t>
            </a:r>
          </a:p>
        </p:txBody>
      </p:sp>
    </p:spTree>
    <p:extLst>
      <p:ext uri="{BB962C8B-B14F-4D97-AF65-F5344CB8AC3E}">
        <p14:creationId xmlns:p14="http://schemas.microsoft.com/office/powerpoint/2010/main" val="4252463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AE7AC2-A5CA-B447-8B1C-D4D4B7FF6A3A}"/>
              </a:ext>
            </a:extLst>
          </p:cNvPr>
          <p:cNvSpPr>
            <a:spLocks noGrp="1"/>
          </p:cNvSpPr>
          <p:nvPr>
            <p:ph type="title"/>
          </p:nvPr>
        </p:nvSpPr>
        <p:spPr>
          <a:xfrm rot="11042783" flipH="1">
            <a:off x="12210464" y="-2237197"/>
            <a:ext cx="116661" cy="527470"/>
          </a:xfrm>
        </p:spPr>
        <p:txBody>
          <a:bodyPr>
            <a:normAutofit fontScale="90000"/>
          </a:bodyPr>
          <a:lstStyle/>
          <a:p>
            <a:endParaRPr lang="en-US"/>
          </a:p>
        </p:txBody>
      </p:sp>
      <p:sp>
        <p:nvSpPr>
          <p:cNvPr id="3" name="Content Placeholder 2">
            <a:extLst>
              <a:ext uri="{FF2B5EF4-FFF2-40B4-BE49-F238E27FC236}">
                <a16:creationId xmlns:a16="http://schemas.microsoft.com/office/drawing/2014/main" id="{BAD677DE-F8F6-D346-BD4E-45522A4A0E5B}"/>
              </a:ext>
            </a:extLst>
          </p:cNvPr>
          <p:cNvSpPr>
            <a:spLocks noGrp="1"/>
          </p:cNvSpPr>
          <p:nvPr>
            <p:ph idx="1"/>
          </p:nvPr>
        </p:nvSpPr>
        <p:spPr/>
        <p:txBody>
          <a:bodyPr>
            <a:normAutofit fontScale="92500" lnSpcReduction="10000"/>
          </a:bodyPr>
          <a:lstStyle/>
          <a:p>
            <a:pPr marL="0" indent="0">
              <a:buNone/>
            </a:pPr>
            <a:r>
              <a:rPr lang="en-GB"/>
              <a:t>5. Decoding of message : decoding is a mental process by which the receiver draws meaning from the words ,symbols or pictures of message. In decoding process, signs are converted into concepts and ideas. Receiver understands the message through decoding. If the receiver understands the meaning of the words or symbols correctly then this decoding is perfect.</a:t>
            </a:r>
          </a:p>
          <a:p>
            <a:pPr marL="0" indent="0">
              <a:buNone/>
            </a:pPr>
            <a:r>
              <a:rPr lang="en-GB"/>
              <a:t>6. Response/ Feedback: Feedback is the receivers response to the message .it is the final link in the Communication process. The sender usually expects feedback from the receiver to know the effectiveness of communication . The sender usually expects feedback by way of spoken comments, written message, smile, eye movement and body movements.</a:t>
            </a:r>
          </a:p>
          <a:p>
            <a:pPr marL="0" indent="0">
              <a:buNone/>
            </a:pPr>
            <a:r>
              <a:rPr lang="en-GB"/>
              <a:t>7. Noise:. Anything that interferes with or distorts the message delivery to the target audience is known as noise. Noise reduces the effectiveness of communication process. Noise may occurs while encoding the message , designing the message, transmitting the message or decoding the message. Noise is also caused by external sounds and uncongenial communication environment.</a:t>
            </a:r>
          </a:p>
        </p:txBody>
      </p:sp>
    </p:spTree>
    <p:extLst>
      <p:ext uri="{BB962C8B-B14F-4D97-AF65-F5344CB8AC3E}">
        <p14:creationId xmlns:p14="http://schemas.microsoft.com/office/powerpoint/2010/main" val="3565915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F05BFD-FBB2-2C4B-8728-2C583251C27C}"/>
              </a:ext>
            </a:extLst>
          </p:cNvPr>
          <p:cNvSpPr>
            <a:spLocks noGrp="1"/>
          </p:cNvSpPr>
          <p:nvPr>
            <p:ph type="title"/>
          </p:nvPr>
        </p:nvSpPr>
        <p:spPr/>
        <p:txBody>
          <a:bodyPr/>
          <a:lstStyle/>
          <a:p>
            <a:r>
              <a:rPr lang="en-GB"/>
              <a:t>Factors affecting marketing communication process</a:t>
            </a:r>
            <a:endParaRPr lang="en-US"/>
          </a:p>
        </p:txBody>
      </p:sp>
      <p:sp>
        <p:nvSpPr>
          <p:cNvPr id="3" name="Content Placeholder 2">
            <a:extLst>
              <a:ext uri="{FF2B5EF4-FFF2-40B4-BE49-F238E27FC236}">
                <a16:creationId xmlns:a16="http://schemas.microsoft.com/office/drawing/2014/main" id="{0129148A-D963-3F44-B43D-458E05554F3A}"/>
              </a:ext>
            </a:extLst>
          </p:cNvPr>
          <p:cNvSpPr>
            <a:spLocks noGrp="1"/>
          </p:cNvSpPr>
          <p:nvPr>
            <p:ph idx="1"/>
          </p:nvPr>
        </p:nvSpPr>
        <p:spPr/>
        <p:txBody>
          <a:bodyPr>
            <a:normAutofit fontScale="92500" lnSpcReduction="10000"/>
          </a:bodyPr>
          <a:lstStyle/>
          <a:p>
            <a:pPr marL="457200" indent="-457200">
              <a:buFont typeface="+mj-lt"/>
              <a:buAutoNum type="arabicPeriod"/>
            </a:pPr>
            <a:r>
              <a:rPr lang="en-GB"/>
              <a:t>Nature of target audience: In marketing communication, target audience may include customers,dealers ,salesman,stockists,etc. </a:t>
            </a:r>
          </a:p>
          <a:p>
            <a:pPr marL="457200" indent="-457200">
              <a:buFont typeface="+mj-lt"/>
              <a:buAutoNum type="arabicPeriod"/>
            </a:pPr>
            <a:r>
              <a:rPr lang="en-GB"/>
              <a:t>Nature of product: if marketing communication is to be done for technical product then technical source ,technical words, signs, symbols, rational appeal; advertising through business magazines,etc. Will be used.</a:t>
            </a:r>
          </a:p>
          <a:p>
            <a:pPr marL="457200" indent="-457200">
              <a:buFont typeface="+mj-lt"/>
              <a:buAutoNum type="arabicPeriod"/>
            </a:pPr>
            <a:r>
              <a:rPr lang="en-GB"/>
              <a:t>Available finance: If more funds are available for marketing communication then costly source,costly media, costly ad- agents can be used. </a:t>
            </a:r>
          </a:p>
          <a:p>
            <a:pPr marL="457200" indent="-457200">
              <a:buFont typeface="+mj-lt"/>
              <a:buAutoNum type="arabicPeriod"/>
            </a:pPr>
            <a:r>
              <a:rPr lang="en-GB"/>
              <a:t>Competing units:  while designing communication, source person, media , pictures, appeals,etc. Used by immediate competing business units must be considered.</a:t>
            </a:r>
          </a:p>
          <a:p>
            <a:pPr marL="457200" indent="-457200">
              <a:buFont typeface="+mj-lt"/>
              <a:buAutoNum type="arabicPeriod"/>
            </a:pPr>
            <a:r>
              <a:rPr lang="en-GB"/>
              <a:t>Available of time: If some urgent message is to be communicated then whole communication process will be fast. For example, fast media like newspaper, internet, mobile-phone, will be used for communication.</a:t>
            </a:r>
            <a:endParaRPr lang="en-US"/>
          </a:p>
        </p:txBody>
      </p:sp>
    </p:spTree>
    <p:extLst>
      <p:ext uri="{BB962C8B-B14F-4D97-AF65-F5344CB8AC3E}">
        <p14:creationId xmlns:p14="http://schemas.microsoft.com/office/powerpoint/2010/main" val="25612150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7DD81E-AB54-284A-83C5-B08D416CFA2E}"/>
              </a:ext>
            </a:extLst>
          </p:cNvPr>
          <p:cNvSpPr>
            <a:spLocks noGrp="1"/>
          </p:cNvSpPr>
          <p:nvPr>
            <p:ph type="title"/>
          </p:nvPr>
        </p:nvSpPr>
        <p:spPr/>
        <p:txBody>
          <a:bodyPr/>
          <a:lstStyle/>
          <a:p>
            <a:r>
              <a:rPr lang="en-GB"/>
              <a:t>Role /Functions / Importance of communication</a:t>
            </a:r>
            <a:endParaRPr lang="en-US"/>
          </a:p>
        </p:txBody>
      </p:sp>
      <p:sp>
        <p:nvSpPr>
          <p:cNvPr id="3" name="Content Placeholder 2">
            <a:extLst>
              <a:ext uri="{FF2B5EF4-FFF2-40B4-BE49-F238E27FC236}">
                <a16:creationId xmlns:a16="http://schemas.microsoft.com/office/drawing/2014/main" id="{1A6508DC-9A05-2243-8F7A-95573E460171}"/>
              </a:ext>
            </a:extLst>
          </p:cNvPr>
          <p:cNvSpPr>
            <a:spLocks noGrp="1"/>
          </p:cNvSpPr>
          <p:nvPr>
            <p:ph idx="1"/>
          </p:nvPr>
        </p:nvSpPr>
        <p:spPr/>
        <p:txBody>
          <a:bodyPr>
            <a:normAutofit lnSpcReduction="10000"/>
          </a:bodyPr>
          <a:lstStyle/>
          <a:p>
            <a:pPr marL="457200" indent="-457200">
              <a:buFont typeface="+mj-lt"/>
              <a:buAutoNum type="arabicPeriod"/>
            </a:pPr>
            <a:r>
              <a:rPr lang="en-GB"/>
              <a:t>Provides information: communication passes on necessary information to customers, distributors, salesman,suppliers,stockists,etc. It provides information about changes in various elements of marketing mix,Viz .</a:t>
            </a:r>
          </a:p>
          <a:p>
            <a:pPr marL="457200" indent="-457200">
              <a:buFont typeface="+mj-lt"/>
              <a:buAutoNum type="arabicPeriod"/>
            </a:pPr>
            <a:r>
              <a:rPr lang="en-GB"/>
              <a:t>Persuades: Through communication, business unit Persuades the prospective customers to buy the product; convinces the stockiest, dealers to sell our product.</a:t>
            </a:r>
          </a:p>
          <a:p>
            <a:pPr marL="457200" indent="-457200">
              <a:buFont typeface="+mj-lt"/>
              <a:buAutoNum type="arabicPeriod"/>
            </a:pPr>
            <a:r>
              <a:rPr lang="en-GB"/>
              <a:t>Reminds: Business unit reminds the customers to repurchase it’s products. Regular communication helps to maintain product awareness in the minds of customers. For this, business units give regular advertisement at frequent intervals.</a:t>
            </a:r>
          </a:p>
          <a:p>
            <a:pPr marL="457200" indent="-457200">
              <a:buFont typeface="+mj-lt"/>
              <a:buAutoNum type="arabicPeriod"/>
            </a:pPr>
            <a:r>
              <a:rPr lang="en-GB"/>
              <a:t>Creates demand: Effective communication creates demand and makes the person’s go to the shop and buy the product. Marketing communication highlights the unfulness of the product</a:t>
            </a:r>
          </a:p>
        </p:txBody>
      </p:sp>
    </p:spTree>
    <p:extLst>
      <p:ext uri="{BB962C8B-B14F-4D97-AF65-F5344CB8AC3E}">
        <p14:creationId xmlns:p14="http://schemas.microsoft.com/office/powerpoint/2010/main" val="3740848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A09F8B-B734-7F44-A6CC-921BCD4E7B5E}"/>
              </a:ext>
            </a:extLst>
          </p:cNvPr>
          <p:cNvSpPr>
            <a:spLocks noGrp="1"/>
          </p:cNvSpPr>
          <p:nvPr>
            <p:ph type="title"/>
          </p:nvPr>
        </p:nvSpPr>
        <p:spPr>
          <a:xfrm rot="910781">
            <a:off x="12131339" y="687214"/>
            <a:ext cx="2403418" cy="143077"/>
          </a:xfrm>
        </p:spPr>
        <p:txBody>
          <a:bodyPr>
            <a:normAutofit fontScale="90000"/>
          </a:bodyPr>
          <a:lstStyle/>
          <a:p>
            <a:endParaRPr lang="en-US"/>
          </a:p>
        </p:txBody>
      </p:sp>
      <p:sp>
        <p:nvSpPr>
          <p:cNvPr id="3" name="Content Placeholder 2">
            <a:extLst>
              <a:ext uri="{FF2B5EF4-FFF2-40B4-BE49-F238E27FC236}">
                <a16:creationId xmlns:a16="http://schemas.microsoft.com/office/drawing/2014/main" id="{B691EF34-C599-DC47-AC7B-64C06D849476}"/>
              </a:ext>
            </a:extLst>
          </p:cNvPr>
          <p:cNvSpPr>
            <a:spLocks noGrp="1"/>
          </p:cNvSpPr>
          <p:nvPr>
            <p:ph idx="1"/>
          </p:nvPr>
        </p:nvSpPr>
        <p:spPr/>
        <p:txBody>
          <a:bodyPr>
            <a:normAutofit fontScale="77500" lnSpcReduction="20000"/>
          </a:bodyPr>
          <a:lstStyle/>
          <a:p>
            <a:r>
              <a:rPr lang="en-GB"/>
              <a:t>5. Promote customers Satisfaction: customers is the core of marketing. Customer satisfaction is key to success. Two – way marketing communication with customers is must. It helps to know tastes, likings, disliking, preference, etc. Of customers.</a:t>
            </a:r>
          </a:p>
          <a:p>
            <a:r>
              <a:rPr lang="en-GB"/>
              <a:t>6. Creates Brand preference: Marketing communication is very effective in creating brand preference. Through communication, the product is shown in comparison with competitive brands and unique features of our product are highlighted.</a:t>
            </a:r>
          </a:p>
          <a:p>
            <a:r>
              <a:rPr lang="en-GB"/>
              <a:t>7.Boosts morale of sales force: communication helps to know the problems and difficulties faced by sales force in selling the product. It also helps to know and solve their grievances </a:t>
            </a:r>
          </a:p>
          <a:p>
            <a:r>
              <a:rPr lang="en-GB"/>
              <a:t>8. Helps to face competition: Nowadays, there is very tough competition in the market and customers. Direct communication eliminates middleman between manufacturer and consumers</a:t>
            </a:r>
          </a:p>
          <a:p>
            <a:r>
              <a:rPr lang="en-GB"/>
              <a:t>9. Helps in product planning: product planning refers to decisions regarding type of product to be made , its colour,design,size,packaging,it’s name, labelling, after-sale services,etc.</a:t>
            </a:r>
          </a:p>
          <a:p>
            <a:r>
              <a:rPr lang="en-GB"/>
              <a:t>10. Helps in price Determination: price Determination requires information regarding income level of customers, their purchasing capacity, their opinion regarding existing price level of our product, price of competitive products, etc.</a:t>
            </a:r>
            <a:endParaRPr lang="en-US"/>
          </a:p>
        </p:txBody>
      </p:sp>
    </p:spTree>
    <p:extLst>
      <p:ext uri="{BB962C8B-B14F-4D97-AF65-F5344CB8AC3E}">
        <p14:creationId xmlns:p14="http://schemas.microsoft.com/office/powerpoint/2010/main" val="38215626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F5C8F8-D478-DF47-A4F6-0B650323901A}"/>
              </a:ext>
            </a:extLst>
          </p:cNvPr>
          <p:cNvSpPr>
            <a:spLocks noGrp="1"/>
          </p:cNvSpPr>
          <p:nvPr>
            <p:ph type="title"/>
          </p:nvPr>
        </p:nvSpPr>
        <p:spPr/>
        <p:txBody>
          <a:bodyPr/>
          <a:lstStyle/>
          <a:p>
            <a:r>
              <a:rPr lang="en-GB">
                <a:solidFill>
                  <a:schemeClr val="accent1"/>
                </a:solidFill>
              </a:rPr>
              <a:t>Thank you</a:t>
            </a:r>
            <a:endParaRPr lang="en-US">
              <a:solidFill>
                <a:schemeClr val="accent1"/>
              </a:solidFill>
            </a:endParaRPr>
          </a:p>
        </p:txBody>
      </p:sp>
      <p:sp>
        <p:nvSpPr>
          <p:cNvPr id="3" name="Content Placeholder 2">
            <a:extLst>
              <a:ext uri="{FF2B5EF4-FFF2-40B4-BE49-F238E27FC236}">
                <a16:creationId xmlns:a16="http://schemas.microsoft.com/office/drawing/2014/main" id="{13A12655-4E70-594D-9B66-7315CE0286D6}"/>
              </a:ext>
            </a:extLst>
          </p:cNvPr>
          <p:cNvSpPr>
            <a:spLocks noGrp="1"/>
          </p:cNvSpPr>
          <p:nvPr>
            <p:ph idx="1"/>
          </p:nvPr>
        </p:nvSpPr>
        <p:spPr>
          <a:xfrm>
            <a:off x="685800" y="2821781"/>
            <a:ext cx="10136981" cy="3396904"/>
          </a:xfrm>
        </p:spPr>
        <p:txBody>
          <a:bodyPr/>
          <a:lstStyle/>
          <a:p>
            <a:r>
              <a:rPr lang="en-GB" b="1"/>
              <a:t>SUBJECT : ADVERTISING</a:t>
            </a:r>
          </a:p>
          <a:p>
            <a:endParaRPr lang="en-GB" b="1"/>
          </a:p>
          <a:p>
            <a:r>
              <a:rPr lang="en-GB" b="1"/>
              <a:t>Class : B. Com 2 </a:t>
            </a:r>
          </a:p>
          <a:p>
            <a:endParaRPr lang="en-GB" b="1"/>
          </a:p>
          <a:p>
            <a:endParaRPr lang="en-GB" b="1"/>
          </a:p>
        </p:txBody>
      </p:sp>
    </p:spTree>
    <p:extLst>
      <p:ext uri="{BB962C8B-B14F-4D97-AF65-F5344CB8AC3E}">
        <p14:creationId xmlns:p14="http://schemas.microsoft.com/office/powerpoint/2010/main" val="4050224956"/>
      </p:ext>
    </p:extLst>
  </p:cSld>
  <p:clrMapOvr>
    <a:masterClrMapping/>
  </p:clrMapOvr>
</p:sld>
</file>

<file path=ppt/theme/theme1.xml><?xml version="1.0" encoding="utf-8"?>
<a:theme xmlns:a="http://schemas.openxmlformats.org/drawingml/2006/main" name="Vapor Trail">
  <a:themeElements>
    <a:clrScheme name="Vapor Trail">
      <a:dk1>
        <a:sysClr val="windowText" lastClr="000000"/>
      </a:dk1>
      <a:lt1>
        <a:sysClr val="window" lastClr="FFFFFF"/>
      </a:lt1>
      <a:dk2>
        <a:srgbClr val="454545"/>
      </a:dk2>
      <a:lt2>
        <a:srgbClr val="DADADA"/>
      </a:lt2>
      <a:accent1>
        <a:srgbClr val="DF2E28"/>
      </a:accent1>
      <a:accent2>
        <a:srgbClr val="FE801A"/>
      </a:accent2>
      <a:accent3>
        <a:srgbClr val="E9BF35"/>
      </a:accent3>
      <a:accent4>
        <a:srgbClr val="81BB42"/>
      </a:accent4>
      <a:accent5>
        <a:srgbClr val="32C7A9"/>
      </a:accent5>
      <a:accent6>
        <a:srgbClr val="4A9BDC"/>
      </a:accent6>
      <a:hlink>
        <a:srgbClr val="F0532B"/>
      </a:hlink>
      <a:folHlink>
        <a:srgbClr val="F38B53"/>
      </a:folHlink>
    </a:clrScheme>
    <a:fontScheme name="Vapor Trail">
      <a:majorFont>
        <a:latin typeface="Century Gothic" panose="020B0502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Vapor Trail">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apor Trail" id="{4FDF2955-7D9C-493C-B9F9-C205151B46CD}" vid="{8F31A783-2159-4870-BC29-2BA7D038EA44}"/>
    </a:ext>
  </a:extLst>
</a:theme>
</file>

<file path=docProps/app.xml><?xml version="1.0" encoding="utf-8"?>
<Properties xmlns="http://schemas.openxmlformats.org/officeDocument/2006/extended-properties" xmlns:vt="http://schemas.openxmlformats.org/officeDocument/2006/docPropsVTypes">
  <Application>Microsoft Office PowerPoint</Application>
  <PresentationFormat>Widescreen</PresentationFormat>
  <Slides>8</Slides>
  <Notes>0</Notes>
  <HiddenSlides>0</HiddenSlide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Vapor Trail</vt:lpstr>
      <vt:lpstr>Communication Process</vt:lpstr>
      <vt:lpstr>Characteristics of communication</vt:lpstr>
      <vt:lpstr>Communication process</vt:lpstr>
      <vt:lpstr>PowerPoint Presentation</vt:lpstr>
      <vt:lpstr>Factors affecting marketing communication process</vt:lpstr>
      <vt:lpstr>Role /Functions / Importance of communication</vt:lpstr>
      <vt:lpstr>PowerPoint Presentation</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Communication Process</dc:title>
  <dc:creator>919485872182</dc:creator>
  <cp:lastModifiedBy>919485872182</cp:lastModifiedBy>
  <cp:revision>3</cp:revision>
  <dcterms:created xsi:type="dcterms:W3CDTF">2020-04-01T01:53:59Z</dcterms:created>
  <dcterms:modified xsi:type="dcterms:W3CDTF">2020-04-01T04:13:55Z</dcterms:modified>
</cp:coreProperties>
</file>