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193037"/>
            <a:ext cx="82550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595" y="2437002"/>
            <a:ext cx="8766809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84558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52800" y="5943600"/>
            <a:ext cx="524129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Presented by :- DR. </a:t>
            </a:r>
            <a:r>
              <a:rPr lang="en-IN" sz="2600" spc="-5" dirty="0" err="1" smtClean="0">
                <a:solidFill>
                  <a:srgbClr val="FFFFFF"/>
                </a:solidFill>
                <a:latin typeface="Constantia"/>
                <a:cs typeface="Constantia"/>
              </a:rPr>
              <a:t>Ritu</a:t>
            </a:r>
            <a:r>
              <a:rPr lang="en-IN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IN" sz="2600" spc="-5" dirty="0" err="1" smtClean="0">
                <a:solidFill>
                  <a:srgbClr val="FFFFFF"/>
                </a:solidFill>
                <a:latin typeface="Constantia"/>
                <a:cs typeface="Constantia"/>
              </a:rPr>
              <a:t>Chandna</a:t>
            </a:r>
            <a:endParaRPr lang="en-IN" sz="2600" spc="-5" dirty="0" smtClean="0">
              <a:solidFill>
                <a:srgbClr val="FFFFFF"/>
              </a:solidFill>
              <a:latin typeface="Constantia"/>
              <a:cs typeface="Constant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01" y="1828800"/>
            <a:ext cx="77023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Monetary Policy of India</a:t>
            </a:r>
          </a:p>
          <a:p>
            <a:r>
              <a:rPr lang="en-IN" sz="3600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Class - B.COM(Final)</a:t>
            </a:r>
          </a:p>
          <a:p>
            <a:r>
              <a:rPr lang="en-IN" sz="3600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Subject – Business Environment</a:t>
            </a:r>
            <a:endParaRPr lang="en-IN" sz="3600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622501"/>
            <a:ext cx="64427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15" dirty="0">
                <a:latin typeface="Calibri"/>
                <a:cs typeface="Calibri"/>
              </a:rPr>
              <a:t>Statutory </a:t>
            </a:r>
            <a:r>
              <a:rPr sz="5000" b="1" dirty="0">
                <a:latin typeface="Calibri"/>
                <a:cs typeface="Calibri"/>
              </a:rPr>
              <a:t>Liquidity</a:t>
            </a:r>
            <a:r>
              <a:rPr sz="5000" b="1" spc="-105" dirty="0">
                <a:latin typeface="Calibri"/>
                <a:cs typeface="Calibri"/>
              </a:rPr>
              <a:t> </a:t>
            </a:r>
            <a:r>
              <a:rPr sz="5000" b="1" spc="-10" dirty="0">
                <a:latin typeface="Calibri"/>
                <a:cs typeface="Calibri"/>
              </a:rPr>
              <a:t>Ratio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2862199"/>
            <a:ext cx="7951470" cy="3319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4795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Statutory </a:t>
            </a:r>
            <a:r>
              <a:rPr sz="2600" b="1" dirty="0">
                <a:latin typeface="Constantia"/>
                <a:cs typeface="Constantia"/>
              </a:rPr>
              <a:t>Liquidity </a:t>
            </a:r>
            <a:r>
              <a:rPr sz="2600" b="1" spc="-5" dirty="0">
                <a:latin typeface="Constantia"/>
                <a:cs typeface="Constantia"/>
              </a:rPr>
              <a:t>Ratio </a:t>
            </a:r>
            <a:r>
              <a:rPr sz="2600" dirty="0">
                <a:latin typeface="Constantia"/>
                <a:cs typeface="Constantia"/>
              </a:rPr>
              <a:t>(SLR) </a:t>
            </a:r>
            <a:r>
              <a:rPr sz="2600" spc="-5" dirty="0">
                <a:latin typeface="Constantia"/>
                <a:cs typeface="Constantia"/>
              </a:rPr>
              <a:t>is the </a:t>
            </a:r>
            <a:r>
              <a:rPr sz="2600" dirty="0">
                <a:latin typeface="Constantia"/>
                <a:cs typeface="Constantia"/>
              </a:rPr>
              <a:t>Indian  </a:t>
            </a:r>
            <a:r>
              <a:rPr sz="2600" spc="-15" dirty="0">
                <a:latin typeface="Constantia"/>
                <a:cs typeface="Constantia"/>
              </a:rPr>
              <a:t>government </a:t>
            </a:r>
            <a:r>
              <a:rPr sz="2600" spc="-10" dirty="0">
                <a:latin typeface="Constantia"/>
                <a:cs typeface="Constantia"/>
              </a:rPr>
              <a:t>term for reserve </a:t>
            </a:r>
            <a:r>
              <a:rPr sz="2600" spc="-5" dirty="0">
                <a:latin typeface="Constantia"/>
                <a:cs typeface="Constantia"/>
              </a:rPr>
              <a:t>requirement that the  </a:t>
            </a:r>
            <a:r>
              <a:rPr sz="2600" spc="-10" dirty="0">
                <a:latin typeface="Constantia"/>
                <a:cs typeface="Constantia"/>
              </a:rPr>
              <a:t>commercial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banks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India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require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maintain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form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gold,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cash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government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approved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securities  </a:t>
            </a:r>
            <a:r>
              <a:rPr sz="2600" spc="-15" dirty="0">
                <a:latin typeface="Constantia"/>
                <a:cs typeface="Constantia"/>
              </a:rPr>
              <a:t>before </a:t>
            </a:r>
            <a:r>
              <a:rPr sz="2600" spc="-10" dirty="0">
                <a:latin typeface="Constantia"/>
                <a:cs typeface="Constantia"/>
              </a:rPr>
              <a:t>providing credit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48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customers.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SLR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maintained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order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control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expansion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bank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credit.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  <a:tab pos="1990725" algn="l"/>
                <a:tab pos="2738120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present	SLR:	21.5%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0" y="0"/>
            <a:ext cx="3809999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1824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I</a:t>
            </a:r>
            <a:r>
              <a:rPr sz="5000" spc="-25" dirty="0"/>
              <a:t>n</a:t>
            </a:r>
            <a:r>
              <a:rPr sz="5000" spc="-5" dirty="0"/>
              <a:t>fl</a:t>
            </a:r>
            <a:r>
              <a:rPr sz="5000" spc="-50" dirty="0"/>
              <a:t>a</a:t>
            </a:r>
            <a:r>
              <a:rPr sz="5000" dirty="0"/>
              <a:t>tion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535940" y="1946274"/>
            <a:ext cx="71710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20" dirty="0">
                <a:latin typeface="Constantia"/>
                <a:cs typeface="Constantia"/>
              </a:rPr>
              <a:t>Inflation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state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which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value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money  falling and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15" dirty="0">
                <a:latin typeface="Constantia"/>
                <a:cs typeface="Constantia"/>
              </a:rPr>
              <a:t>prices </a:t>
            </a:r>
            <a:r>
              <a:rPr sz="2800" spc="-20" dirty="0">
                <a:latin typeface="Constantia"/>
                <a:cs typeface="Constantia"/>
              </a:rPr>
              <a:t>are</a:t>
            </a:r>
            <a:r>
              <a:rPr sz="2800" spc="-39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rising.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819398"/>
            <a:ext cx="3581400" cy="403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5200" y="2819398"/>
            <a:ext cx="5638799" cy="4038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9500" y="0"/>
            <a:ext cx="5524499" cy="1752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3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19767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Agenda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535940" y="1869160"/>
            <a:ext cx="4792345" cy="38347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Introduction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Monetary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policy</a:t>
            </a:r>
          </a:p>
          <a:p>
            <a:pPr marL="838835" marR="2012950">
              <a:lnSpc>
                <a:spcPct val="120000"/>
              </a:lnSpc>
              <a:spcBef>
                <a:spcPts val="35"/>
              </a:spcBef>
            </a:pPr>
            <a:r>
              <a:rPr sz="2000" spc="-10" dirty="0">
                <a:latin typeface="Constantia"/>
                <a:cs typeface="Constantia"/>
              </a:rPr>
              <a:t>Role </a:t>
            </a:r>
            <a:r>
              <a:rPr sz="2000" dirty="0">
                <a:latin typeface="Constantia"/>
                <a:cs typeface="Constantia"/>
              </a:rPr>
              <a:t>&amp;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Objectives  </a:t>
            </a:r>
            <a:r>
              <a:rPr sz="2000" dirty="0">
                <a:latin typeface="Constantia"/>
                <a:cs typeface="Constantia"/>
              </a:rPr>
              <a:t>Instruments</a:t>
            </a:r>
          </a:p>
          <a:p>
            <a:pPr marL="838835">
              <a:lnSpc>
                <a:spcPct val="100000"/>
              </a:lnSpc>
              <a:spcBef>
                <a:spcPts val="484"/>
              </a:spcBef>
            </a:pPr>
            <a:r>
              <a:rPr sz="2000" spc="15" dirty="0">
                <a:latin typeface="Constantia"/>
                <a:cs typeface="Constantia"/>
              </a:rPr>
              <a:t>Inflation</a:t>
            </a:r>
            <a:endParaRPr sz="2000" dirty="0">
              <a:latin typeface="Constantia"/>
              <a:cs typeface="Constantia"/>
            </a:endParaRPr>
          </a:p>
          <a:p>
            <a:pPr marL="350520" indent="-338455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67857"/>
              <a:buFont typeface="Wingdings 2"/>
              <a:buChar char=""/>
              <a:tabLst>
                <a:tab pos="350520" algn="l"/>
                <a:tab pos="351155" algn="l"/>
              </a:tabLst>
            </a:pPr>
            <a:r>
              <a:rPr sz="2800" spc="-10" dirty="0">
                <a:latin typeface="Constantia"/>
                <a:cs typeface="Constantia"/>
              </a:rPr>
              <a:t>Fiscal</a:t>
            </a:r>
            <a:r>
              <a:rPr sz="2800" spc="-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Policy</a:t>
            </a:r>
            <a:endParaRPr sz="2800" dirty="0">
              <a:latin typeface="Constantia"/>
              <a:cs typeface="Constantia"/>
            </a:endParaRPr>
          </a:p>
          <a:p>
            <a:pPr marL="901065">
              <a:lnSpc>
                <a:spcPct val="100000"/>
              </a:lnSpc>
              <a:spcBef>
                <a:spcPts val="1470"/>
              </a:spcBef>
            </a:pPr>
            <a:r>
              <a:rPr sz="2000" spc="-10" dirty="0">
                <a:latin typeface="Constantia"/>
                <a:cs typeface="Constantia"/>
              </a:rPr>
              <a:t>Role </a:t>
            </a:r>
            <a:r>
              <a:rPr sz="2000" dirty="0">
                <a:latin typeface="Constantia"/>
                <a:cs typeface="Constantia"/>
              </a:rPr>
              <a:t>&amp;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Objectives</a:t>
            </a:r>
            <a:endParaRPr sz="2000" dirty="0">
              <a:latin typeface="Constantia"/>
              <a:cs typeface="Constantia"/>
            </a:endParaRPr>
          </a:p>
          <a:p>
            <a:pPr marL="901065">
              <a:lnSpc>
                <a:spcPct val="100000"/>
              </a:lnSpc>
              <a:spcBef>
                <a:spcPts val="700"/>
              </a:spcBef>
            </a:pPr>
            <a:r>
              <a:rPr sz="2000" spc="-10" dirty="0">
                <a:latin typeface="Constantia"/>
                <a:cs typeface="Constantia"/>
              </a:rPr>
              <a:t>Budget-&gt; </a:t>
            </a:r>
            <a:r>
              <a:rPr sz="2000" spc="-15" dirty="0">
                <a:latin typeface="Constantia"/>
                <a:cs typeface="Constantia"/>
              </a:rPr>
              <a:t>Revenue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Expenditure</a:t>
            </a:r>
            <a:endParaRPr sz="2000" dirty="0">
              <a:latin typeface="Constantia"/>
              <a:cs typeface="Constantia"/>
            </a:endParaRPr>
          </a:p>
          <a:p>
            <a:pPr marL="90106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nstantia"/>
                <a:cs typeface="Constantia"/>
              </a:rPr>
              <a:t>Highlights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10" dirty="0">
                <a:latin typeface="Constantia"/>
                <a:cs typeface="Constantia"/>
              </a:rPr>
              <a:t>Budget</a:t>
            </a:r>
            <a:r>
              <a:rPr sz="2000" spc="-1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2015</a:t>
            </a:r>
            <a:endParaRPr sz="20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2346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Introduction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1645920" y="1935479"/>
            <a:ext cx="5852159" cy="438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4977" y="865378"/>
            <a:ext cx="37909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/>
              <a:t>Monetary</a:t>
            </a:r>
            <a:r>
              <a:rPr sz="4500" spc="-75" dirty="0"/>
              <a:t> </a:t>
            </a:r>
            <a:r>
              <a:rPr sz="4500" spc="-20" dirty="0"/>
              <a:t>Policy</a:t>
            </a:r>
            <a:endParaRPr sz="45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5130" marR="5080" indent="55880">
              <a:lnSpc>
                <a:spcPct val="100000"/>
              </a:lnSpc>
              <a:spcBef>
                <a:spcPts val="105"/>
              </a:spcBef>
            </a:pPr>
            <a:r>
              <a:rPr dirty="0"/>
              <a:t>A </a:t>
            </a:r>
            <a:r>
              <a:rPr spc="-15" dirty="0"/>
              <a:t>programme </a:t>
            </a:r>
            <a:r>
              <a:rPr dirty="0"/>
              <a:t>of action </a:t>
            </a:r>
            <a:r>
              <a:rPr spc="-10" dirty="0"/>
              <a:t>undertaken </a:t>
            </a:r>
            <a:r>
              <a:rPr spc="-20" dirty="0"/>
              <a:t>by </a:t>
            </a:r>
            <a:r>
              <a:rPr spc="-5" dirty="0"/>
              <a:t>the  </a:t>
            </a:r>
            <a:r>
              <a:rPr dirty="0"/>
              <a:t>monetary </a:t>
            </a:r>
            <a:r>
              <a:rPr spc="-5" dirty="0"/>
              <a:t>authorities </a:t>
            </a:r>
            <a:r>
              <a:rPr dirty="0"/>
              <a:t>– </a:t>
            </a:r>
            <a:r>
              <a:rPr spc="-5" dirty="0"/>
              <a:t>The </a:t>
            </a:r>
            <a:r>
              <a:rPr spc="-20" dirty="0"/>
              <a:t>central </a:t>
            </a:r>
            <a:r>
              <a:rPr spc="-5" dirty="0"/>
              <a:t>bank </a:t>
            </a:r>
            <a:r>
              <a:rPr dirty="0"/>
              <a:t>(RBI)  </a:t>
            </a:r>
            <a:r>
              <a:rPr spc="-25" dirty="0"/>
              <a:t>to </a:t>
            </a:r>
            <a:r>
              <a:rPr spc="-20" dirty="0"/>
              <a:t>control </a:t>
            </a:r>
            <a:r>
              <a:rPr dirty="0"/>
              <a:t>and </a:t>
            </a:r>
            <a:r>
              <a:rPr spc="-15" dirty="0"/>
              <a:t>regulate </a:t>
            </a:r>
            <a:r>
              <a:rPr spc="-5" dirty="0"/>
              <a:t>the </a:t>
            </a:r>
            <a:r>
              <a:rPr spc="-65" dirty="0"/>
              <a:t>SUPPLY </a:t>
            </a:r>
            <a:r>
              <a:rPr dirty="0"/>
              <a:t>OF</a:t>
            </a:r>
            <a:r>
              <a:rPr spc="-484" dirty="0"/>
              <a:t> </a:t>
            </a:r>
            <a:r>
              <a:rPr spc="-5" dirty="0"/>
              <a:t>MONEY  </a:t>
            </a:r>
            <a:r>
              <a:rPr dirty="0"/>
              <a:t>with </a:t>
            </a:r>
            <a:r>
              <a:rPr spc="-5" dirty="0"/>
              <a:t>the </a:t>
            </a:r>
            <a:r>
              <a:rPr dirty="0"/>
              <a:t>public and </a:t>
            </a:r>
            <a:r>
              <a:rPr spc="-20" dirty="0"/>
              <a:t>Flow </a:t>
            </a:r>
            <a:r>
              <a:rPr spc="-5" dirty="0"/>
              <a:t>Of </a:t>
            </a:r>
            <a:r>
              <a:rPr spc="-10" dirty="0"/>
              <a:t>Credit </a:t>
            </a:r>
            <a:r>
              <a:rPr dirty="0"/>
              <a:t>with </a:t>
            </a:r>
            <a:r>
              <a:rPr spc="-5" dirty="0"/>
              <a:t>the  </a:t>
            </a:r>
            <a:r>
              <a:rPr dirty="0"/>
              <a:t>view of achieving </a:t>
            </a:r>
            <a:r>
              <a:rPr spc="-30" dirty="0"/>
              <a:t>MACROECONOMIC</a:t>
            </a:r>
            <a:r>
              <a:rPr spc="-300" dirty="0"/>
              <a:t> </a:t>
            </a:r>
            <a:r>
              <a:rPr spc="-15" dirty="0"/>
              <a:t>goals</a:t>
            </a:r>
          </a:p>
        </p:txBody>
      </p:sp>
      <p:sp>
        <p:nvSpPr>
          <p:cNvPr id="8" name="object 8"/>
          <p:cNvSpPr/>
          <p:nvPr/>
        </p:nvSpPr>
        <p:spPr>
          <a:xfrm>
            <a:off x="6400800" y="0"/>
            <a:ext cx="2743199" cy="2153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112265"/>
            <a:ext cx="755078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85" dirty="0">
                <a:solidFill>
                  <a:srgbClr val="001F5F"/>
                </a:solidFill>
              </a:rPr>
              <a:t>Tools </a:t>
            </a:r>
            <a:r>
              <a:rPr sz="4500" spc="-5" dirty="0">
                <a:solidFill>
                  <a:srgbClr val="001F5F"/>
                </a:solidFill>
              </a:rPr>
              <a:t>of </a:t>
            </a:r>
            <a:r>
              <a:rPr sz="4500" spc="-10" dirty="0">
                <a:solidFill>
                  <a:srgbClr val="001F5F"/>
                </a:solidFill>
              </a:rPr>
              <a:t>Monetary </a:t>
            </a:r>
            <a:r>
              <a:rPr sz="4500" spc="-20" dirty="0">
                <a:solidFill>
                  <a:srgbClr val="001F5F"/>
                </a:solidFill>
              </a:rPr>
              <a:t>Policy </a:t>
            </a:r>
            <a:r>
              <a:rPr sz="4500" dirty="0">
                <a:solidFill>
                  <a:srgbClr val="001F5F"/>
                </a:solidFill>
              </a:rPr>
              <a:t>in</a:t>
            </a:r>
            <a:r>
              <a:rPr sz="4500" spc="55" dirty="0">
                <a:solidFill>
                  <a:srgbClr val="001F5F"/>
                </a:solidFill>
              </a:rPr>
              <a:t> </a:t>
            </a:r>
            <a:r>
              <a:rPr sz="4500" dirty="0">
                <a:solidFill>
                  <a:srgbClr val="001F5F"/>
                </a:solidFill>
              </a:rPr>
              <a:t>India</a:t>
            </a:r>
            <a:endParaRPr sz="4500"/>
          </a:p>
        </p:txBody>
      </p:sp>
      <p:sp>
        <p:nvSpPr>
          <p:cNvPr id="7" name="object 7"/>
          <p:cNvSpPr txBox="1"/>
          <p:nvPr/>
        </p:nvSpPr>
        <p:spPr>
          <a:xfrm>
            <a:off x="535940" y="1943226"/>
            <a:ext cx="6119495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latin typeface="Constantia"/>
                <a:cs typeface="Constantia"/>
              </a:rPr>
              <a:t>Bank</a:t>
            </a:r>
            <a:r>
              <a:rPr sz="3200" spc="-4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Rates</a:t>
            </a:r>
            <a:endParaRPr sz="3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 2"/>
              <a:buChar char=""/>
            </a:pPr>
            <a:endParaRPr sz="4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10" dirty="0">
                <a:latin typeface="Constantia"/>
                <a:cs typeface="Constantia"/>
              </a:rPr>
              <a:t>Repo </a:t>
            </a:r>
            <a:r>
              <a:rPr sz="3200" spc="-15" dirty="0">
                <a:latin typeface="Constantia"/>
                <a:cs typeface="Constantia"/>
              </a:rPr>
              <a:t>Rate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15" dirty="0">
                <a:latin typeface="Constantia"/>
                <a:cs typeface="Constantia"/>
              </a:rPr>
              <a:t>Reverse </a:t>
            </a:r>
            <a:r>
              <a:rPr sz="3200" spc="-10" dirty="0">
                <a:latin typeface="Constantia"/>
                <a:cs typeface="Constantia"/>
              </a:rPr>
              <a:t>Repo</a:t>
            </a:r>
            <a:r>
              <a:rPr sz="3200" spc="-47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Rate</a:t>
            </a:r>
            <a:endParaRPr sz="3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Wingdings 2"/>
              <a:buChar char=""/>
            </a:pPr>
            <a:endParaRPr sz="4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CRR</a:t>
            </a:r>
            <a:endParaRPr sz="3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Wingdings 2"/>
              <a:buChar char=""/>
            </a:pPr>
            <a:endParaRPr sz="4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SLR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700" y="1089101"/>
            <a:ext cx="26111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01F5F"/>
                </a:solidFill>
              </a:rPr>
              <a:t>Bank</a:t>
            </a:r>
            <a:r>
              <a:rPr sz="5000" spc="-80" dirty="0">
                <a:solidFill>
                  <a:srgbClr val="001F5F"/>
                </a:solidFill>
              </a:rPr>
              <a:t> </a:t>
            </a:r>
            <a:r>
              <a:rPr sz="5000" spc="-20" dirty="0">
                <a:solidFill>
                  <a:srgbClr val="001F5F"/>
                </a:solidFill>
              </a:rPr>
              <a:t>Rate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8042909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2705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Bank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Rate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rate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RBI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allows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finance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spc="-10" dirty="0">
                <a:latin typeface="Constantia"/>
                <a:cs typeface="Constantia"/>
              </a:rPr>
              <a:t>commercial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banks.</a:t>
            </a:r>
            <a:endParaRPr sz="2600">
              <a:latin typeface="Constantia"/>
              <a:cs typeface="Constantia"/>
            </a:endParaRPr>
          </a:p>
          <a:p>
            <a:pPr marL="286385" marR="215265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Any </a:t>
            </a:r>
            <a:r>
              <a:rPr sz="2600" spc="-20" dirty="0">
                <a:latin typeface="Constantia"/>
                <a:cs typeface="Constantia"/>
              </a:rPr>
              <a:t>upward </a:t>
            </a:r>
            <a:r>
              <a:rPr sz="2600" spc="-10" dirty="0">
                <a:latin typeface="Constantia"/>
                <a:cs typeface="Constantia"/>
              </a:rPr>
              <a:t>revision in </a:t>
            </a:r>
            <a:r>
              <a:rPr sz="2600" spc="-5" dirty="0">
                <a:latin typeface="Constantia"/>
                <a:cs typeface="Constantia"/>
              </a:rPr>
              <a:t>Bank </a:t>
            </a:r>
            <a:r>
              <a:rPr sz="2600" spc="-10" dirty="0">
                <a:latin typeface="Constantia"/>
                <a:cs typeface="Constantia"/>
              </a:rPr>
              <a:t>Rate </a:t>
            </a:r>
            <a:r>
              <a:rPr sz="2600" spc="-15" dirty="0">
                <a:latin typeface="Constantia"/>
                <a:cs typeface="Constantia"/>
              </a:rPr>
              <a:t>by central </a:t>
            </a:r>
            <a:r>
              <a:rPr sz="2600" spc="-5" dirty="0">
                <a:latin typeface="Constantia"/>
                <a:cs typeface="Constantia"/>
              </a:rPr>
              <a:t>bank is  </a:t>
            </a:r>
            <a:r>
              <a:rPr sz="2600" dirty="0">
                <a:latin typeface="Constantia"/>
                <a:cs typeface="Constantia"/>
              </a:rPr>
              <a:t>an </a:t>
            </a:r>
            <a:r>
              <a:rPr sz="2600" spc="-5" dirty="0">
                <a:latin typeface="Constantia"/>
                <a:cs typeface="Constantia"/>
              </a:rPr>
              <a:t>indication that </a:t>
            </a:r>
            <a:r>
              <a:rPr sz="2600" spc="-10" dirty="0">
                <a:latin typeface="Constantia"/>
                <a:cs typeface="Constantia"/>
              </a:rPr>
              <a:t>commercial </a:t>
            </a:r>
            <a:r>
              <a:rPr sz="2600" spc="-5" dirty="0">
                <a:latin typeface="Constantia"/>
                <a:cs typeface="Constantia"/>
              </a:rPr>
              <a:t>banks </a:t>
            </a:r>
            <a:r>
              <a:rPr sz="2600" dirty="0">
                <a:latin typeface="Constantia"/>
                <a:cs typeface="Constantia"/>
              </a:rPr>
              <a:t>should also  </a:t>
            </a:r>
            <a:r>
              <a:rPr sz="2600" spc="-10" dirty="0">
                <a:latin typeface="Constantia"/>
                <a:cs typeface="Constantia"/>
              </a:rPr>
              <a:t>increase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deposit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rates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well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Prime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Lending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Rates.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This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any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revision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Bank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rate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15" dirty="0">
                <a:latin typeface="Constantia"/>
                <a:cs typeface="Constantia"/>
              </a:rPr>
              <a:t>influence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interest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  </a:t>
            </a:r>
            <a:r>
              <a:rPr sz="2600" spc="-20" dirty="0">
                <a:latin typeface="Constantia"/>
                <a:cs typeface="Constantia"/>
              </a:rPr>
              <a:t>your </a:t>
            </a:r>
            <a:r>
              <a:rPr sz="2600" spc="-5" dirty="0">
                <a:latin typeface="Constantia"/>
                <a:cs typeface="Constantia"/>
              </a:rPr>
              <a:t>deposits </a:t>
            </a:r>
            <a:r>
              <a:rPr sz="2600" dirty="0">
                <a:latin typeface="Constantia"/>
                <a:cs typeface="Constantia"/>
              </a:rPr>
              <a:t>and also an </a:t>
            </a:r>
            <a:r>
              <a:rPr sz="2600" spc="-10" dirty="0">
                <a:latin typeface="Constantia"/>
                <a:cs typeface="Constantia"/>
              </a:rPr>
              <a:t>increase </a:t>
            </a:r>
            <a:r>
              <a:rPr sz="2600" dirty="0">
                <a:latin typeface="Constantia"/>
                <a:cs typeface="Constantia"/>
              </a:rPr>
              <a:t>or </a:t>
            </a:r>
            <a:r>
              <a:rPr sz="2600" spc="-5" dirty="0">
                <a:latin typeface="Constantia"/>
                <a:cs typeface="Constantia"/>
              </a:rPr>
              <a:t>decrease </a:t>
            </a:r>
            <a:r>
              <a:rPr sz="2600" spc="-10" dirty="0">
                <a:latin typeface="Constantia"/>
                <a:cs typeface="Constantia"/>
              </a:rPr>
              <a:t>in </a:t>
            </a:r>
            <a:r>
              <a:rPr sz="2600" spc="-20" dirty="0">
                <a:latin typeface="Constantia"/>
                <a:cs typeface="Constantia"/>
              </a:rPr>
              <a:t>your  </a:t>
            </a:r>
            <a:r>
              <a:rPr sz="2600" dirty="0">
                <a:latin typeface="Constantia"/>
                <a:cs typeface="Constantia"/>
              </a:rPr>
              <a:t>EMI.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At present Bank </a:t>
            </a:r>
            <a:r>
              <a:rPr sz="2600" spc="-10" dirty="0">
                <a:latin typeface="Constantia"/>
                <a:cs typeface="Constantia"/>
              </a:rPr>
              <a:t>Rate:</a:t>
            </a:r>
            <a:r>
              <a:rPr sz="2600" spc="-2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8.5%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6500" y="0"/>
            <a:ext cx="28575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1703959"/>
            <a:ext cx="783018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" dirty="0">
                <a:solidFill>
                  <a:srgbClr val="001F5F"/>
                </a:solidFill>
              </a:rPr>
              <a:t>Repo Rate </a:t>
            </a:r>
            <a:r>
              <a:rPr sz="4500" dirty="0">
                <a:solidFill>
                  <a:srgbClr val="001F5F"/>
                </a:solidFill>
              </a:rPr>
              <a:t>and </a:t>
            </a:r>
            <a:r>
              <a:rPr sz="4500" spc="-40" dirty="0">
                <a:solidFill>
                  <a:srgbClr val="001F5F"/>
                </a:solidFill>
              </a:rPr>
              <a:t>Reverse </a:t>
            </a:r>
            <a:r>
              <a:rPr sz="4500" spc="-25" dirty="0">
                <a:solidFill>
                  <a:srgbClr val="001F5F"/>
                </a:solidFill>
              </a:rPr>
              <a:t>Repo</a:t>
            </a:r>
            <a:r>
              <a:rPr sz="4500" spc="15" dirty="0">
                <a:solidFill>
                  <a:srgbClr val="001F5F"/>
                </a:solidFill>
              </a:rPr>
              <a:t> </a:t>
            </a:r>
            <a:r>
              <a:rPr sz="4500" spc="-20" dirty="0">
                <a:solidFill>
                  <a:srgbClr val="001F5F"/>
                </a:solidFill>
              </a:rPr>
              <a:t>Rate</a:t>
            </a:r>
            <a:endParaRPr sz="4500"/>
          </a:p>
        </p:txBody>
      </p:sp>
      <p:sp>
        <p:nvSpPr>
          <p:cNvPr id="6" name="object 6"/>
          <p:cNvSpPr/>
          <p:nvPr/>
        </p:nvSpPr>
        <p:spPr>
          <a:xfrm>
            <a:off x="-828" y="0"/>
            <a:ext cx="914559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2862199"/>
            <a:ext cx="7472680" cy="311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5240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Repo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Rate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rate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RBI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lends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money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spc="-10" dirty="0">
                <a:latin typeface="Constantia"/>
                <a:cs typeface="Constantia"/>
              </a:rPr>
              <a:t>commercial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banks.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At present </a:t>
            </a:r>
            <a:r>
              <a:rPr sz="2600" spc="-10" dirty="0">
                <a:latin typeface="Constantia"/>
                <a:cs typeface="Constantia"/>
              </a:rPr>
              <a:t>Repo Rate:</a:t>
            </a:r>
            <a:r>
              <a:rPr sz="2600" spc="-3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7.5%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Wingdings 2"/>
              <a:buChar char=""/>
            </a:pPr>
            <a:endParaRPr sz="355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Reverse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Repo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Rate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rate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RBI</a:t>
            </a:r>
            <a:r>
              <a:rPr sz="2600" spc="-15" dirty="0">
                <a:latin typeface="Constantia"/>
                <a:cs typeface="Constantia"/>
              </a:rPr>
              <a:t> borrows  </a:t>
            </a:r>
            <a:r>
              <a:rPr sz="2600" spc="-5" dirty="0">
                <a:latin typeface="Constantia"/>
                <a:cs typeface="Constantia"/>
              </a:rPr>
              <a:t>money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commercial</a:t>
            </a:r>
            <a:r>
              <a:rPr sz="2600" spc="-3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banks.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At present </a:t>
            </a:r>
            <a:r>
              <a:rPr sz="2600" spc="-15" dirty="0">
                <a:latin typeface="Constantia"/>
                <a:cs typeface="Constantia"/>
              </a:rPr>
              <a:t>Reverse </a:t>
            </a:r>
            <a:r>
              <a:rPr sz="2600" spc="-10" dirty="0">
                <a:latin typeface="Constantia"/>
                <a:cs typeface="Constantia"/>
              </a:rPr>
              <a:t>Repo Rate </a:t>
            </a:r>
            <a:r>
              <a:rPr sz="2600" dirty="0">
                <a:latin typeface="Constantia"/>
                <a:cs typeface="Constantia"/>
              </a:rPr>
              <a:t>:</a:t>
            </a:r>
            <a:r>
              <a:rPr sz="2600" spc="-4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6.5%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564589"/>
            <a:ext cx="49085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>
                <a:solidFill>
                  <a:srgbClr val="001F5F"/>
                </a:solidFill>
              </a:rPr>
              <a:t>Cash </a:t>
            </a:r>
            <a:r>
              <a:rPr sz="5000" spc="-20" dirty="0">
                <a:solidFill>
                  <a:srgbClr val="001F5F"/>
                </a:solidFill>
              </a:rPr>
              <a:t>Reserve</a:t>
            </a:r>
            <a:r>
              <a:rPr sz="5000" spc="-50" dirty="0">
                <a:solidFill>
                  <a:srgbClr val="001F5F"/>
                </a:solidFill>
              </a:rPr>
              <a:t> </a:t>
            </a:r>
            <a:r>
              <a:rPr sz="5000" spc="-15" dirty="0">
                <a:solidFill>
                  <a:srgbClr val="001F5F"/>
                </a:solidFill>
              </a:rPr>
              <a:t>Ratio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535940" y="2784474"/>
            <a:ext cx="8009255" cy="335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Cash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Reserve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Ratio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amount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funds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that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  </a:t>
            </a:r>
            <a:r>
              <a:rPr sz="2800" spc="-5" dirty="0">
                <a:latin typeface="Constantia"/>
                <a:cs typeface="Constantia"/>
              </a:rPr>
              <a:t>banks </a:t>
            </a:r>
            <a:r>
              <a:rPr sz="2800" spc="-40" dirty="0">
                <a:latin typeface="Constantia"/>
                <a:cs typeface="Constantia"/>
              </a:rPr>
              <a:t>have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20" dirty="0">
                <a:latin typeface="Constantia"/>
                <a:cs typeface="Constantia"/>
              </a:rPr>
              <a:t>keep </a:t>
            </a:r>
            <a:r>
              <a:rPr sz="2800" spc="-5" dirty="0">
                <a:latin typeface="Constantia"/>
                <a:cs typeface="Constantia"/>
              </a:rPr>
              <a:t>with the</a:t>
            </a:r>
            <a:r>
              <a:rPr sz="2800" spc="-4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RBI.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Wingdings 2"/>
              <a:buChar char=""/>
            </a:pPr>
            <a:endParaRPr sz="3850">
              <a:latin typeface="Constantia"/>
              <a:cs typeface="Constantia"/>
            </a:endParaRPr>
          </a:p>
          <a:p>
            <a:pPr marL="286385" marR="834390" indent="-274320">
              <a:lnSpc>
                <a:spcPct val="100000"/>
              </a:lnSpc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The CRR </a:t>
            </a:r>
            <a:r>
              <a:rPr sz="2800" spc="-5" dirty="0">
                <a:latin typeface="Constantia"/>
                <a:cs typeface="Constantia"/>
              </a:rPr>
              <a:t>is </a:t>
            </a:r>
            <a:r>
              <a:rPr sz="2800" spc="-10" dirty="0">
                <a:latin typeface="Constantia"/>
                <a:cs typeface="Constantia"/>
              </a:rPr>
              <a:t>basically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0" dirty="0">
                <a:latin typeface="Constantia"/>
                <a:cs typeface="Constantia"/>
              </a:rPr>
              <a:t>secure </a:t>
            </a:r>
            <a:r>
              <a:rPr sz="2800" spc="-15" dirty="0">
                <a:latin typeface="Constantia"/>
                <a:cs typeface="Constantia"/>
              </a:rPr>
              <a:t>solvency</a:t>
            </a:r>
            <a:r>
              <a:rPr sz="2800" spc="-509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the  banks.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Wingdings 2"/>
              <a:buChar char=""/>
            </a:pPr>
            <a:endParaRPr sz="38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The present CRR:</a:t>
            </a:r>
            <a:r>
              <a:rPr sz="2800" spc="-1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4%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5000" y="0"/>
            <a:ext cx="3428999" cy="2124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336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Office Theme</vt:lpstr>
      <vt:lpstr>PowerPoint Presentation</vt:lpstr>
      <vt:lpstr>Agenda</vt:lpstr>
      <vt:lpstr>Introduction</vt:lpstr>
      <vt:lpstr>Monetary Policy</vt:lpstr>
      <vt:lpstr>PowerPoint Presentation</vt:lpstr>
      <vt:lpstr>Tools of Monetary Policy in India</vt:lpstr>
      <vt:lpstr>Bank Rate</vt:lpstr>
      <vt:lpstr>Repo Rate and Reverse Repo Rate</vt:lpstr>
      <vt:lpstr>Cash Reserve Ratio</vt:lpstr>
      <vt:lpstr>Statutory Liquidity Ratio</vt:lpstr>
      <vt:lpstr>Inflation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DIVYANSH CHANDNA</dc:creator>
  <cp:lastModifiedBy>DIVYANSH CHANDNA</cp:lastModifiedBy>
  <cp:revision>2</cp:revision>
  <dcterms:created xsi:type="dcterms:W3CDTF">2020-03-23T08:52:37Z</dcterms:created>
  <dcterms:modified xsi:type="dcterms:W3CDTF">2020-03-31T16:33:28Z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2020-03-23T00:00:00Z</vt:filetime>
  </property>
</Properties>
</file>